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4531975" cy="20796250"/>
  <p:notesSz cx="14662150" cy="20926425"/>
  <p:defaultTextStyle>
    <a:defPPr>
      <a:defRPr lang="en-US"/>
    </a:defPPr>
    <a:lvl1pPr marL="0" algn="l" defTabSz="1926915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63458" algn="l" defTabSz="1926915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26915" algn="l" defTabSz="1926915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890373" algn="l" defTabSz="1926915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53830" algn="l" defTabSz="1926915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17288" algn="l" defTabSz="1926915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780745" algn="l" defTabSz="1926915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744203" algn="l" defTabSz="1926915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07660" algn="l" defTabSz="1926915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elle Moore" initials="MM" lastIdx="26" clrIdx="0"/>
  <p:cmAuthor id="1" name="Gavin Henrick" initials="GH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67" autoAdjust="0"/>
  </p:normalViewPr>
  <p:slideViewPr>
    <p:cSldViewPr>
      <p:cViewPr>
        <p:scale>
          <a:sx n="75" d="100"/>
          <a:sy n="75" d="100"/>
        </p:scale>
        <p:origin x="-672" y="5640"/>
      </p:cViewPr>
      <p:guideLst>
        <p:guide orient="horz" pos="6550"/>
        <p:guide pos="45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353597" cy="1046322"/>
          </a:xfrm>
          <a:prstGeom prst="rect">
            <a:avLst/>
          </a:prstGeom>
        </p:spPr>
        <p:txBody>
          <a:bodyPr vert="horz" lIns="203334" tIns="101668" rIns="203334" bIns="101668" rtlCol="0"/>
          <a:lstStyle>
            <a:lvl1pPr algn="l">
              <a:defRPr sz="27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305161" y="1"/>
            <a:ext cx="6353597" cy="1046322"/>
          </a:xfrm>
          <a:prstGeom prst="rect">
            <a:avLst/>
          </a:prstGeom>
        </p:spPr>
        <p:txBody>
          <a:bodyPr vert="horz" lIns="203334" tIns="101668" rIns="203334" bIns="101668" rtlCol="0"/>
          <a:lstStyle>
            <a:lvl1pPr algn="r">
              <a:defRPr sz="2700"/>
            </a:lvl1pPr>
          </a:lstStyle>
          <a:p>
            <a:fld id="{FC17243B-7365-43EF-804A-EC120DFB8761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9463" y="1570038"/>
            <a:ext cx="5483225" cy="7847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03334" tIns="101668" rIns="203334" bIns="101668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66216" y="9940052"/>
            <a:ext cx="11729719" cy="9416892"/>
          </a:xfrm>
          <a:prstGeom prst="rect">
            <a:avLst/>
          </a:prstGeom>
        </p:spPr>
        <p:txBody>
          <a:bodyPr vert="horz" lIns="203334" tIns="101668" rIns="203334" bIns="1016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9876472"/>
            <a:ext cx="6353597" cy="1046322"/>
          </a:xfrm>
          <a:prstGeom prst="rect">
            <a:avLst/>
          </a:prstGeom>
        </p:spPr>
        <p:txBody>
          <a:bodyPr vert="horz" lIns="203334" tIns="101668" rIns="203334" bIns="101668" rtlCol="0" anchor="b"/>
          <a:lstStyle>
            <a:lvl1pPr algn="l">
              <a:defRPr sz="27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305161" y="19876472"/>
            <a:ext cx="6353597" cy="1046322"/>
          </a:xfrm>
          <a:prstGeom prst="rect">
            <a:avLst/>
          </a:prstGeom>
        </p:spPr>
        <p:txBody>
          <a:bodyPr vert="horz" lIns="203334" tIns="101668" rIns="203334" bIns="101668" rtlCol="0" anchor="b"/>
          <a:lstStyle>
            <a:lvl1pPr algn="r">
              <a:defRPr sz="2700"/>
            </a:lvl1pPr>
          </a:lstStyle>
          <a:p>
            <a:fld id="{6C97A786-148B-4F3A-97CE-7618AF164B5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1658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Resources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7A786-148B-4F3A-97CE-7618AF164B50}" type="slidenum">
              <a:rPr lang="en-NZ" smtClean="0"/>
              <a:pPr/>
              <a:t>1</a:t>
            </a:fld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Collaboration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7A786-148B-4F3A-97CE-7618AF164B50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9898" y="6460321"/>
            <a:ext cx="12352179" cy="445771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9796" y="11784542"/>
            <a:ext cx="10172383" cy="53145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63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26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8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853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817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780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744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707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01760" y="1203487"/>
            <a:ext cx="2452272" cy="2562945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950" y="1203487"/>
            <a:ext cx="7114614" cy="2562945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7926" y="13363518"/>
            <a:ext cx="12352179" cy="4130367"/>
          </a:xfrm>
        </p:spPr>
        <p:txBody>
          <a:bodyPr anchor="t"/>
          <a:lstStyle>
            <a:lvl1pPr algn="l">
              <a:defRPr sz="84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7926" y="8814340"/>
            <a:ext cx="12352179" cy="4549179"/>
          </a:xfrm>
        </p:spPr>
        <p:txBody>
          <a:bodyPr anchor="b"/>
          <a:lstStyle>
            <a:lvl1pPr marL="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1pPr>
            <a:lvl2pPr marL="96345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2pPr>
            <a:lvl3pPr marL="1926915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3pPr>
            <a:lvl4pPr marL="2890373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4pPr>
            <a:lvl5pPr marL="385383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5pPr>
            <a:lvl6pPr marL="4817288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6pPr>
            <a:lvl7pPr marL="5780745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7pPr>
            <a:lvl8pPr marL="6744203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8pPr>
            <a:lvl9pPr marL="770766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950" y="7009110"/>
            <a:ext cx="4783442" cy="19823833"/>
          </a:xfrm>
        </p:spPr>
        <p:txBody>
          <a:bodyPr/>
          <a:lstStyle>
            <a:lvl1pPr>
              <a:defRPr sz="5900"/>
            </a:lvl1pPr>
            <a:lvl2pPr>
              <a:defRPr sz="5100"/>
            </a:lvl2pPr>
            <a:lvl3pPr>
              <a:defRPr sz="42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0591" y="7009110"/>
            <a:ext cx="4783442" cy="19823833"/>
          </a:xfrm>
        </p:spPr>
        <p:txBody>
          <a:bodyPr/>
          <a:lstStyle>
            <a:lvl1pPr>
              <a:defRPr sz="5900"/>
            </a:lvl1pPr>
            <a:lvl2pPr>
              <a:defRPr sz="5100"/>
            </a:lvl2pPr>
            <a:lvl3pPr>
              <a:defRPr sz="42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599" y="832813"/>
            <a:ext cx="13078778" cy="346604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600" y="4655088"/>
            <a:ext cx="6420813" cy="1940020"/>
          </a:xfrm>
        </p:spPr>
        <p:txBody>
          <a:bodyPr anchor="b"/>
          <a:lstStyle>
            <a:lvl1pPr marL="0" indent="0">
              <a:buNone/>
              <a:defRPr sz="5100" b="1"/>
            </a:lvl1pPr>
            <a:lvl2pPr marL="963458" indent="0">
              <a:buNone/>
              <a:defRPr sz="4200" b="1"/>
            </a:lvl2pPr>
            <a:lvl3pPr marL="1926915" indent="0">
              <a:buNone/>
              <a:defRPr sz="3800" b="1"/>
            </a:lvl3pPr>
            <a:lvl4pPr marL="2890373" indent="0">
              <a:buNone/>
              <a:defRPr sz="3400" b="1"/>
            </a:lvl4pPr>
            <a:lvl5pPr marL="3853830" indent="0">
              <a:buNone/>
              <a:defRPr sz="3400" b="1"/>
            </a:lvl5pPr>
            <a:lvl6pPr marL="4817288" indent="0">
              <a:buNone/>
              <a:defRPr sz="3400" b="1"/>
            </a:lvl6pPr>
            <a:lvl7pPr marL="5780745" indent="0">
              <a:buNone/>
              <a:defRPr sz="3400" b="1"/>
            </a:lvl7pPr>
            <a:lvl8pPr marL="6744203" indent="0">
              <a:buNone/>
              <a:defRPr sz="3400" b="1"/>
            </a:lvl8pPr>
            <a:lvl9pPr marL="7707660" indent="0">
              <a:buNone/>
              <a:defRPr sz="3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6600" y="6595107"/>
            <a:ext cx="6420813" cy="11981915"/>
          </a:xfrm>
        </p:spPr>
        <p:txBody>
          <a:bodyPr/>
          <a:lstStyle>
            <a:lvl1pPr>
              <a:defRPr sz="5100"/>
            </a:lvl1pPr>
            <a:lvl2pPr>
              <a:defRPr sz="42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82043" y="4655088"/>
            <a:ext cx="6423334" cy="1940020"/>
          </a:xfrm>
        </p:spPr>
        <p:txBody>
          <a:bodyPr anchor="b"/>
          <a:lstStyle>
            <a:lvl1pPr marL="0" indent="0">
              <a:buNone/>
              <a:defRPr sz="5100" b="1"/>
            </a:lvl1pPr>
            <a:lvl2pPr marL="963458" indent="0">
              <a:buNone/>
              <a:defRPr sz="4200" b="1"/>
            </a:lvl2pPr>
            <a:lvl3pPr marL="1926915" indent="0">
              <a:buNone/>
              <a:defRPr sz="3800" b="1"/>
            </a:lvl3pPr>
            <a:lvl4pPr marL="2890373" indent="0">
              <a:buNone/>
              <a:defRPr sz="3400" b="1"/>
            </a:lvl4pPr>
            <a:lvl5pPr marL="3853830" indent="0">
              <a:buNone/>
              <a:defRPr sz="3400" b="1"/>
            </a:lvl5pPr>
            <a:lvl6pPr marL="4817288" indent="0">
              <a:buNone/>
              <a:defRPr sz="3400" b="1"/>
            </a:lvl6pPr>
            <a:lvl7pPr marL="5780745" indent="0">
              <a:buNone/>
              <a:defRPr sz="3400" b="1"/>
            </a:lvl7pPr>
            <a:lvl8pPr marL="6744203" indent="0">
              <a:buNone/>
              <a:defRPr sz="3400" b="1"/>
            </a:lvl8pPr>
            <a:lvl9pPr marL="7707660" indent="0">
              <a:buNone/>
              <a:defRPr sz="3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82043" y="6595107"/>
            <a:ext cx="6423334" cy="11981915"/>
          </a:xfrm>
        </p:spPr>
        <p:txBody>
          <a:bodyPr/>
          <a:lstStyle>
            <a:lvl1pPr>
              <a:defRPr sz="5100"/>
            </a:lvl1pPr>
            <a:lvl2pPr>
              <a:defRPr sz="42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600" y="827999"/>
            <a:ext cx="4780920" cy="3523810"/>
          </a:xfrm>
        </p:spPr>
        <p:txBody>
          <a:bodyPr anchor="b"/>
          <a:lstStyle>
            <a:lvl1pPr algn="l">
              <a:defRPr sz="42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1598" y="828001"/>
            <a:ext cx="8123779" cy="17749024"/>
          </a:xfrm>
        </p:spPr>
        <p:txBody>
          <a:bodyPr/>
          <a:lstStyle>
            <a:lvl1pPr>
              <a:defRPr sz="6700"/>
            </a:lvl1pPr>
            <a:lvl2pPr>
              <a:defRPr sz="5900"/>
            </a:lvl2pPr>
            <a:lvl3pPr>
              <a:defRPr sz="51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6600" y="4351810"/>
            <a:ext cx="4780920" cy="14225214"/>
          </a:xfrm>
        </p:spPr>
        <p:txBody>
          <a:bodyPr/>
          <a:lstStyle>
            <a:lvl1pPr marL="0" indent="0">
              <a:buNone/>
              <a:defRPr sz="3000"/>
            </a:lvl1pPr>
            <a:lvl2pPr marL="963458" indent="0">
              <a:buNone/>
              <a:defRPr sz="2500"/>
            </a:lvl2pPr>
            <a:lvl3pPr marL="1926915" indent="0">
              <a:buNone/>
              <a:defRPr sz="2100"/>
            </a:lvl3pPr>
            <a:lvl4pPr marL="2890373" indent="0">
              <a:buNone/>
              <a:defRPr sz="1900"/>
            </a:lvl4pPr>
            <a:lvl5pPr marL="3853830" indent="0">
              <a:buNone/>
              <a:defRPr sz="1900"/>
            </a:lvl5pPr>
            <a:lvl6pPr marL="4817288" indent="0">
              <a:buNone/>
              <a:defRPr sz="1900"/>
            </a:lvl6pPr>
            <a:lvl7pPr marL="5780745" indent="0">
              <a:buNone/>
              <a:defRPr sz="1900"/>
            </a:lvl7pPr>
            <a:lvl8pPr marL="6744203" indent="0">
              <a:buNone/>
              <a:defRPr sz="1900"/>
            </a:lvl8pPr>
            <a:lvl9pPr marL="7707660" indent="0">
              <a:buNone/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8369" y="14557375"/>
            <a:ext cx="8719185" cy="1718581"/>
          </a:xfrm>
        </p:spPr>
        <p:txBody>
          <a:bodyPr anchor="b"/>
          <a:lstStyle>
            <a:lvl1pPr algn="l">
              <a:defRPr sz="42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8369" y="1858183"/>
            <a:ext cx="8719185" cy="12477750"/>
          </a:xfrm>
        </p:spPr>
        <p:txBody>
          <a:bodyPr/>
          <a:lstStyle>
            <a:lvl1pPr marL="0" indent="0">
              <a:buNone/>
              <a:defRPr sz="6700"/>
            </a:lvl1pPr>
            <a:lvl2pPr marL="963458" indent="0">
              <a:buNone/>
              <a:defRPr sz="5900"/>
            </a:lvl2pPr>
            <a:lvl3pPr marL="1926915" indent="0">
              <a:buNone/>
              <a:defRPr sz="5100"/>
            </a:lvl3pPr>
            <a:lvl4pPr marL="2890373" indent="0">
              <a:buNone/>
              <a:defRPr sz="4200"/>
            </a:lvl4pPr>
            <a:lvl5pPr marL="3853830" indent="0">
              <a:buNone/>
              <a:defRPr sz="4200"/>
            </a:lvl5pPr>
            <a:lvl6pPr marL="4817288" indent="0">
              <a:buNone/>
              <a:defRPr sz="4200"/>
            </a:lvl6pPr>
            <a:lvl7pPr marL="5780745" indent="0">
              <a:buNone/>
              <a:defRPr sz="4200"/>
            </a:lvl7pPr>
            <a:lvl8pPr marL="6744203" indent="0">
              <a:buNone/>
              <a:defRPr sz="4200"/>
            </a:lvl8pPr>
            <a:lvl9pPr marL="7707660" indent="0">
              <a:buNone/>
              <a:defRPr sz="42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48369" y="16275956"/>
            <a:ext cx="8719185" cy="2440669"/>
          </a:xfrm>
        </p:spPr>
        <p:txBody>
          <a:bodyPr/>
          <a:lstStyle>
            <a:lvl1pPr marL="0" indent="0">
              <a:buNone/>
              <a:defRPr sz="3000"/>
            </a:lvl1pPr>
            <a:lvl2pPr marL="963458" indent="0">
              <a:buNone/>
              <a:defRPr sz="2500"/>
            </a:lvl2pPr>
            <a:lvl3pPr marL="1926915" indent="0">
              <a:buNone/>
              <a:defRPr sz="2100"/>
            </a:lvl3pPr>
            <a:lvl4pPr marL="2890373" indent="0">
              <a:buNone/>
              <a:defRPr sz="1900"/>
            </a:lvl4pPr>
            <a:lvl5pPr marL="3853830" indent="0">
              <a:buNone/>
              <a:defRPr sz="1900"/>
            </a:lvl5pPr>
            <a:lvl6pPr marL="4817288" indent="0">
              <a:buNone/>
              <a:defRPr sz="1900"/>
            </a:lvl6pPr>
            <a:lvl7pPr marL="5780745" indent="0">
              <a:buNone/>
              <a:defRPr sz="1900"/>
            </a:lvl7pPr>
            <a:lvl8pPr marL="6744203" indent="0">
              <a:buNone/>
              <a:defRPr sz="1900"/>
            </a:lvl8pPr>
            <a:lvl9pPr marL="7707660" indent="0">
              <a:buNone/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599" y="832813"/>
            <a:ext cx="13078778" cy="3466042"/>
          </a:xfrm>
          <a:prstGeom prst="rect">
            <a:avLst/>
          </a:prstGeom>
        </p:spPr>
        <p:txBody>
          <a:bodyPr vert="horz" lIns="192692" tIns="96346" rIns="192692" bIns="9634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599" y="4852461"/>
            <a:ext cx="13078778" cy="13724563"/>
          </a:xfrm>
          <a:prstGeom prst="rect">
            <a:avLst/>
          </a:prstGeom>
        </p:spPr>
        <p:txBody>
          <a:bodyPr vert="horz" lIns="192692" tIns="96346" rIns="192692" bIns="963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6599" y="19275045"/>
            <a:ext cx="3390794" cy="1107208"/>
          </a:xfrm>
          <a:prstGeom prst="rect">
            <a:avLst/>
          </a:prstGeom>
        </p:spPr>
        <p:txBody>
          <a:bodyPr vert="horz" lIns="192692" tIns="96346" rIns="192692" bIns="96346" rtlCol="0" anchor="ctr"/>
          <a:lstStyle>
            <a:lvl1pPr algn="l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DC975-4B58-4BB1-A67B-C1BDF0918680}" type="datetimeFigureOut">
              <a:rPr lang="en-US" smtClean="0"/>
              <a:pPr/>
              <a:t>3/15/2012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65092" y="19275045"/>
            <a:ext cx="4601792" cy="1107208"/>
          </a:xfrm>
          <a:prstGeom prst="rect">
            <a:avLst/>
          </a:prstGeom>
        </p:spPr>
        <p:txBody>
          <a:bodyPr vert="horz" lIns="192692" tIns="96346" rIns="192692" bIns="96346" rtlCol="0" anchor="ctr"/>
          <a:lstStyle>
            <a:lvl1pPr algn="ctr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14582" y="19275045"/>
            <a:ext cx="3390794" cy="1107208"/>
          </a:xfrm>
          <a:prstGeom prst="rect">
            <a:avLst/>
          </a:prstGeom>
        </p:spPr>
        <p:txBody>
          <a:bodyPr vert="horz" lIns="192692" tIns="96346" rIns="192692" bIns="96346" rtlCol="0" anchor="ctr"/>
          <a:lstStyle>
            <a:lvl1pPr algn="r">
              <a:defRPr sz="2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E2B3E-285C-4E88-898A-AA42A8A8A027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26915" rtl="0" eaLnBrk="1" latinLnBrk="0" hangingPunct="1">
        <a:spcBef>
          <a:spcPct val="0"/>
        </a:spcBef>
        <a:buNone/>
        <a:defRPr sz="9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2593" indent="-722593" algn="l" defTabSz="1926915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1pPr>
      <a:lvl2pPr marL="1565619" indent="-602161" algn="l" defTabSz="1926915" rtl="0" eaLnBrk="1" latinLnBrk="0" hangingPunct="1">
        <a:spcBef>
          <a:spcPct val="20000"/>
        </a:spcBef>
        <a:buFont typeface="Arial" pitchFamily="34" charset="0"/>
        <a:buChar char="–"/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408644" indent="-481729" algn="l" defTabSz="1926915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372101" indent="-481729" algn="l" defTabSz="1926915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335559" indent="-481729" algn="l" defTabSz="1926915" rtl="0" eaLnBrk="1" latinLnBrk="0" hangingPunct="1">
        <a:spcBef>
          <a:spcPct val="20000"/>
        </a:spcBef>
        <a:buFont typeface="Arial" pitchFamily="34" charset="0"/>
        <a:buChar char="»"/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299017" indent="-481729" algn="l" defTabSz="1926915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262474" indent="-481729" algn="l" defTabSz="1926915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225932" indent="-481729" algn="l" defTabSz="1926915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189389" indent="-481729" algn="l" defTabSz="1926915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691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963458" algn="l" defTabSz="192691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926915" algn="l" defTabSz="192691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890373" algn="l" defTabSz="192691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4pPr>
      <a:lvl5pPr marL="3853830" algn="l" defTabSz="192691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5pPr>
      <a:lvl6pPr marL="4817288" algn="l" defTabSz="192691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6pPr>
      <a:lvl7pPr marL="5780745" algn="l" defTabSz="192691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7pPr>
      <a:lvl8pPr marL="6744203" algn="l" defTabSz="192691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8pPr>
      <a:lvl9pPr marL="7707660" algn="l" defTabSz="1926915" rtl="0" eaLnBrk="1" latinLnBrk="0" hangingPunct="1">
        <a:defRPr sz="3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ounded Rectangle 117"/>
          <p:cNvSpPr/>
          <p:nvPr/>
        </p:nvSpPr>
        <p:spPr>
          <a:xfrm>
            <a:off x="2193889" y="2325631"/>
            <a:ext cx="2000264" cy="1535917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grpSp>
        <p:nvGrpSpPr>
          <p:cNvPr id="12" name="Group 11"/>
          <p:cNvGrpSpPr/>
          <p:nvPr/>
        </p:nvGrpSpPr>
        <p:grpSpPr>
          <a:xfrm>
            <a:off x="265063" y="3540077"/>
            <a:ext cx="13858972" cy="1305003"/>
            <a:chOff x="265063" y="3540077"/>
            <a:chExt cx="13858972" cy="1305003"/>
          </a:xfrm>
        </p:grpSpPr>
        <p:sp>
          <p:nvSpPr>
            <p:cNvPr id="4" name="Rounded Rectangle 3"/>
            <p:cNvSpPr/>
            <p:nvPr/>
          </p:nvSpPr>
          <p:spPr>
            <a:xfrm>
              <a:off x="2265327" y="3540077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Easy, like an email attachment. But can your doc stand on its own?</a:t>
              </a:r>
              <a:endParaRPr lang="en-NZ" sz="14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265591" y="3540077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Only teachers can upload files to course site. So definitely a push-tool.</a:t>
              </a:r>
              <a:endParaRPr lang="en-NZ" sz="14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6265855" y="354007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Maybe. Use to give task. Collect student files through Forum or Assignment.</a:t>
              </a:r>
              <a:endParaRPr lang="en-NZ" sz="1400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8266119" y="354007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It’s a distribution tool. No option for interaction or communication.</a:t>
              </a:r>
              <a:endParaRPr lang="en-NZ" sz="1400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0266383" y="354007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Maybe. Use to give task. Collect student files through Forum or Assignment.</a:t>
              </a:r>
              <a:endParaRPr lang="en-NZ" sz="1400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2266647" y="354007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None.</a:t>
              </a:r>
            </a:p>
            <a:p>
              <a:r>
                <a:rPr lang="en-US" sz="1400" dirty="0" smtClean="0"/>
                <a:t>This is not a learning activity, but information transfer.</a:t>
              </a:r>
              <a:endParaRPr lang="en-NZ" sz="1400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65063" y="3559196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Add FILE</a:t>
              </a:r>
            </a:p>
            <a:p>
              <a:r>
                <a:rPr lang="en-US" sz="1400" dirty="0" smtClean="0"/>
                <a:t>Upload a file (Word Document/ PowerPoint)</a:t>
              </a:r>
              <a:endParaRPr lang="en-NZ" sz="1400" dirty="0"/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2265327" y="2397069"/>
            <a:ext cx="1857388" cy="100013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Ease of use</a:t>
            </a:r>
          </a:p>
          <a:p>
            <a:r>
              <a:rPr lang="en-US" sz="1400" dirty="0" smtClean="0"/>
              <a:t>How easy can this be set up by you?</a:t>
            </a:r>
            <a:endParaRPr lang="en-NZ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4265591" y="1182623"/>
            <a:ext cx="1857388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Information Transfer</a:t>
            </a:r>
          </a:p>
          <a:p>
            <a:r>
              <a:rPr lang="en-US" sz="1400" dirty="0" smtClean="0"/>
              <a:t>Is it a tool for disseminating information from you to your students?</a:t>
            </a:r>
            <a:endParaRPr lang="en-NZ" sz="1400" dirty="0"/>
          </a:p>
        </p:txBody>
      </p:sp>
      <p:sp>
        <p:nvSpPr>
          <p:cNvPr id="26" name="Rounded Rectangle 25"/>
          <p:cNvSpPr/>
          <p:nvPr/>
        </p:nvSpPr>
        <p:spPr>
          <a:xfrm>
            <a:off x="6265855" y="1182623"/>
            <a:ext cx="1857388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Assess learning</a:t>
            </a:r>
          </a:p>
          <a:p>
            <a:r>
              <a:rPr lang="en-US" sz="1400" dirty="0" smtClean="0"/>
              <a:t>Will this tool allow you to assess your students’ learning?</a:t>
            </a:r>
            <a:endParaRPr lang="en-NZ" sz="1400" dirty="0"/>
          </a:p>
        </p:txBody>
      </p:sp>
      <p:sp>
        <p:nvSpPr>
          <p:cNvPr id="27" name="Rounded Rectangle 26"/>
          <p:cNvSpPr/>
          <p:nvPr/>
        </p:nvSpPr>
        <p:spPr>
          <a:xfrm>
            <a:off x="8266119" y="1182623"/>
            <a:ext cx="1857388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500" b="1" dirty="0" smtClean="0"/>
              <a:t>Communication &amp; interaction</a:t>
            </a:r>
          </a:p>
          <a:p>
            <a:r>
              <a:rPr lang="en-US" sz="1400" dirty="0" smtClean="0"/>
              <a:t>Can it be used for communication &amp; interaction among participants </a:t>
            </a:r>
          </a:p>
          <a:p>
            <a:r>
              <a:rPr lang="en-US" sz="1400" dirty="0" smtClean="0"/>
              <a:t>(you &amp; your students)?</a:t>
            </a:r>
            <a:endParaRPr lang="en-NZ" sz="1400" dirty="0"/>
          </a:p>
        </p:txBody>
      </p:sp>
      <p:sp>
        <p:nvSpPr>
          <p:cNvPr id="28" name="Rounded Rectangle 27"/>
          <p:cNvSpPr/>
          <p:nvPr/>
        </p:nvSpPr>
        <p:spPr>
          <a:xfrm>
            <a:off x="10266383" y="1182623"/>
            <a:ext cx="1857388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Co-create content</a:t>
            </a:r>
          </a:p>
          <a:p>
            <a:r>
              <a:rPr lang="en-US" sz="1400" dirty="0" smtClean="0"/>
              <a:t>Can you &amp; your students collaborate &amp; create content together?</a:t>
            </a:r>
            <a:endParaRPr lang="en-NZ" sz="1400" dirty="0"/>
          </a:p>
        </p:txBody>
      </p:sp>
      <p:sp>
        <p:nvSpPr>
          <p:cNvPr id="29" name="Rounded Rectangle 28"/>
          <p:cNvSpPr/>
          <p:nvPr/>
        </p:nvSpPr>
        <p:spPr>
          <a:xfrm>
            <a:off x="12266647" y="1182623"/>
            <a:ext cx="1857388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Bloom’s </a:t>
            </a:r>
          </a:p>
          <a:p>
            <a:r>
              <a:rPr lang="en-US" sz="1400" dirty="0" smtClean="0"/>
              <a:t>Allows what thinking order?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Remember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Understand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Apply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Analyse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Evaluate 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Create</a:t>
            </a:r>
            <a:endParaRPr lang="en-NZ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336501" y="253929"/>
            <a:ext cx="121289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atin typeface="Cooper Black" pitchFamily="18" charset="0"/>
              </a:rPr>
              <a:t>Moodle 2 - Tool Guide for Teachers</a:t>
            </a:r>
            <a:endParaRPr lang="en-NZ" sz="5400" dirty="0">
              <a:latin typeface="Cooper Black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38151" y="253929"/>
            <a:ext cx="1214446" cy="903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265063" y="10744940"/>
            <a:ext cx="13858972" cy="1305003"/>
            <a:chOff x="265063" y="9235998"/>
            <a:chExt cx="13858972" cy="1305003"/>
          </a:xfrm>
        </p:grpSpPr>
        <p:sp>
          <p:nvSpPr>
            <p:cNvPr id="54" name="Rounded Rectangle 53"/>
            <p:cNvSpPr/>
            <p:nvPr/>
          </p:nvSpPr>
          <p:spPr>
            <a:xfrm>
              <a:off x="2265327" y="923599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Tricky. Decide on individual &amp; group settings. Can be hard to master. Get some training. </a:t>
              </a:r>
              <a:endParaRPr lang="en-NZ" sz="1400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4265591" y="923599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Use as information site. Allow  editing only by teachers or by any participant.</a:t>
              </a:r>
              <a:endParaRPr lang="en-NZ" sz="1400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6265855" y="923599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Wiki is versatile &amp; allows this, e.g. design a formative assessment activity.</a:t>
              </a:r>
              <a:endParaRPr lang="en-NZ" sz="1400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8266119" y="923599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Not suited for discussions. Use in brainstorming, planning, </a:t>
              </a:r>
              <a:r>
                <a:rPr lang="en-US" sz="1400" dirty="0" smtClean="0"/>
                <a:t>collabo-rative</a:t>
              </a:r>
              <a:r>
                <a:rPr lang="en-US" sz="1400" dirty="0" smtClean="0"/>
                <a:t>  writing,… </a:t>
              </a:r>
              <a:endParaRPr lang="en-NZ" sz="1400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0266383" y="923599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Students can collaborate &amp; explore topics, discuss them &amp; write together.</a:t>
              </a:r>
              <a:endParaRPr lang="en-NZ" sz="1400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12266647" y="923599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5/6</a:t>
              </a:r>
            </a:p>
            <a:p>
              <a:r>
                <a:rPr lang="en-US" sz="1400" dirty="0" smtClean="0"/>
                <a:t>Understand, Apply, </a:t>
              </a:r>
              <a:r>
                <a:rPr lang="en-US" sz="1400" dirty="0" smtClean="0"/>
                <a:t>Analyse</a:t>
              </a:r>
              <a:r>
                <a:rPr lang="en-US" sz="1400" dirty="0" smtClean="0"/>
                <a:t>, Evaluate, Create</a:t>
              </a:r>
              <a:endParaRPr lang="en-NZ" sz="1400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65063" y="925511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Wiki</a:t>
              </a:r>
            </a:p>
            <a:p>
              <a:r>
                <a:rPr lang="en-US" sz="1400" dirty="0" smtClean="0"/>
                <a:t>Use to enable collaborative page creation.</a:t>
              </a:r>
              <a:endParaRPr lang="en-NZ" sz="14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469270" y="20218712"/>
            <a:ext cx="5715040" cy="577538"/>
            <a:chOff x="336501" y="20090539"/>
            <a:chExt cx="5715040" cy="577538"/>
          </a:xfrm>
        </p:grpSpPr>
        <p:sp>
          <p:nvSpPr>
            <p:cNvPr id="61" name="TextBox 60"/>
            <p:cNvSpPr txBox="1"/>
            <p:nvPr/>
          </p:nvSpPr>
          <p:spPr>
            <a:xfrm>
              <a:off x="2836831" y="20090539"/>
              <a:ext cx="32147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400" b="1" i="1" dirty="0" smtClean="0"/>
                <a:t>Joyce Seitzinger (@</a:t>
              </a:r>
              <a:r>
                <a:rPr lang="en-NZ" sz="1400" b="1" i="1" dirty="0" smtClean="0"/>
                <a:t>catspyjamasnz</a:t>
              </a:r>
              <a:r>
                <a:rPr lang="en-NZ" sz="1400" b="1" i="1" dirty="0" smtClean="0"/>
                <a:t>)  </a:t>
              </a:r>
            </a:p>
            <a:p>
              <a:r>
                <a:rPr lang="en-NZ" sz="1400" b="1" i="1" dirty="0" smtClean="0"/>
                <a:t>www.cats-pyjamas.net / www.eit.ac.nz</a:t>
              </a:r>
              <a:endParaRPr lang="en-NZ" sz="1400" b="1" dirty="0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6501" y="20096573"/>
              <a:ext cx="1323974" cy="466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 descr="G:\TEMPLATES and LOGOS\Logos\JPEG\Main Logo with Te Whare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65261" y="20096573"/>
              <a:ext cx="1060027" cy="571504"/>
            </a:xfrm>
            <a:prstGeom prst="rect">
              <a:avLst/>
            </a:prstGeom>
            <a:noFill/>
          </p:spPr>
        </p:pic>
      </p:grpSp>
      <p:grpSp>
        <p:nvGrpSpPr>
          <p:cNvPr id="6" name="Group 5"/>
          <p:cNvGrpSpPr/>
          <p:nvPr/>
        </p:nvGrpSpPr>
        <p:grpSpPr>
          <a:xfrm>
            <a:off x="265063" y="12173700"/>
            <a:ext cx="13858972" cy="1305003"/>
            <a:chOff x="265063" y="10664758"/>
            <a:chExt cx="13858972" cy="1305003"/>
          </a:xfrm>
        </p:grpSpPr>
        <p:sp>
          <p:nvSpPr>
            <p:cNvPr id="69" name="Rounded Rectangle 68"/>
            <p:cNvSpPr/>
            <p:nvPr/>
          </p:nvSpPr>
          <p:spPr>
            <a:xfrm>
              <a:off x="2265327" y="1066475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Default settings are good. Try to set it so the author’s name is shown. </a:t>
              </a:r>
              <a:endParaRPr lang="en-NZ" sz="1400" dirty="0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4265591" y="1066475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Use glossary to define terms or present info.  Better yet, let the students add to it. </a:t>
              </a:r>
              <a:endParaRPr lang="en-NZ" sz="1400" dirty="0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6265855" y="1066475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Glossary is versatile &amp; allows this. But you need to design the right learning activity.</a:t>
              </a:r>
              <a:endParaRPr lang="en-NZ" sz="1400" dirty="0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8266119" y="1066475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Not suited for discussions. Students can read other entries  &amp;  comment or rate.</a:t>
              </a:r>
              <a:endParaRPr lang="en-NZ" sz="1400" dirty="0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12266647" y="1066475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5/6</a:t>
              </a:r>
            </a:p>
            <a:p>
              <a:r>
                <a:rPr lang="en-US" sz="1400" dirty="0" smtClean="0"/>
                <a:t>Understand, Apply, </a:t>
              </a:r>
              <a:r>
                <a:rPr lang="en-US" sz="1400" dirty="0" err="1" smtClean="0"/>
                <a:t>Analyse</a:t>
              </a:r>
              <a:r>
                <a:rPr lang="en-US" sz="1400" dirty="0" smtClean="0"/>
                <a:t>, Evaluate, Create</a:t>
              </a:r>
              <a:endParaRPr lang="en-NZ" sz="1400" dirty="0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265063" y="1068387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Glossary</a:t>
              </a:r>
            </a:p>
            <a:p>
              <a:r>
                <a:rPr lang="en-US" sz="1400" dirty="0" smtClean="0"/>
                <a:t>Use for learning activities that gather resources or present info</a:t>
              </a:r>
              <a:endParaRPr lang="en-NZ" sz="1400" dirty="0"/>
            </a:p>
          </p:txBody>
        </p:sp>
      </p:grpSp>
      <p:sp>
        <p:nvSpPr>
          <p:cNvPr id="80" name="Right Arrow 79"/>
          <p:cNvSpPr/>
          <p:nvPr/>
        </p:nvSpPr>
        <p:spPr>
          <a:xfrm>
            <a:off x="2265327" y="1254061"/>
            <a:ext cx="1857388" cy="10001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/>
              <a:t>What you want to achieve (pedagogy)</a:t>
            </a:r>
            <a:endParaRPr lang="en-NZ" sz="1300" b="1" dirty="0"/>
          </a:p>
        </p:txBody>
      </p:sp>
      <p:sp>
        <p:nvSpPr>
          <p:cNvPr id="81" name="Down Arrow 80"/>
          <p:cNvSpPr/>
          <p:nvPr/>
        </p:nvSpPr>
        <p:spPr>
          <a:xfrm>
            <a:off x="693691" y="1539813"/>
            <a:ext cx="1143008" cy="178595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300" b="1" dirty="0" smtClean="0"/>
              <a:t>What you want to use (technology)</a:t>
            </a:r>
            <a:endParaRPr lang="en-NZ" sz="1300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265063" y="13608804"/>
            <a:ext cx="13858972" cy="1305003"/>
            <a:chOff x="265063" y="16308360"/>
            <a:chExt cx="13858972" cy="1305003"/>
          </a:xfrm>
        </p:grpSpPr>
        <p:sp>
          <p:nvSpPr>
            <p:cNvPr id="97" name="Rounded Rectangle 96"/>
            <p:cNvSpPr/>
            <p:nvPr/>
          </p:nvSpPr>
          <p:spPr>
            <a:xfrm>
              <a:off x="2265327" y="1630836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Tricky to set up. Know what you want before you build. Get some training.</a:t>
              </a:r>
              <a:endParaRPr lang="en-NZ" sz="1400" dirty="0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4265591" y="1630836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Can be used for teacher to present info, but better to let the students add to it. </a:t>
              </a:r>
              <a:endParaRPr lang="en-NZ" sz="1400" dirty="0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6265855" y="1630836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Database is versatile &amp; allows this. But you need to design the right learning activity.</a:t>
              </a:r>
              <a:endParaRPr lang="en-NZ" sz="1400" dirty="0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8266119" y="1630836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Not suited for discussions. Students can read other entries  &amp;  comment or rate.</a:t>
              </a:r>
              <a:endParaRPr lang="en-NZ" sz="1400" dirty="0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10266383" y="16308360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Students can share info &amp; files in searchable way. Create joint collections.</a:t>
              </a:r>
              <a:endParaRPr lang="en-NZ" sz="1400" dirty="0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12266647" y="16308360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5/6</a:t>
              </a:r>
            </a:p>
            <a:p>
              <a:r>
                <a:rPr lang="en-US" sz="1400" dirty="0" smtClean="0"/>
                <a:t>Understand, Apply, </a:t>
              </a:r>
              <a:r>
                <a:rPr lang="en-US" sz="1400" dirty="0" err="1" smtClean="0"/>
                <a:t>Analyse</a:t>
              </a:r>
              <a:r>
                <a:rPr lang="en-US" sz="1400" dirty="0" smtClean="0"/>
                <a:t>, Evaluate, Create</a:t>
              </a:r>
              <a:endParaRPr lang="en-NZ" sz="1400" dirty="0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265063" y="16327479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Database</a:t>
              </a:r>
              <a:endParaRPr lang="en-NZ" sz="1400" b="1" dirty="0" smtClean="0"/>
            </a:p>
            <a:p>
              <a:r>
                <a:rPr lang="en-US" sz="1400" dirty="0" smtClean="0"/>
                <a:t>Allow students to collect,  share &amp; search created artifacts 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65063" y="9300441"/>
            <a:ext cx="13858972" cy="1305003"/>
            <a:chOff x="265063" y="4968837"/>
            <a:chExt cx="13858972" cy="1305003"/>
          </a:xfrm>
        </p:grpSpPr>
        <p:sp>
          <p:nvSpPr>
            <p:cNvPr id="104" name="Rounded Rectangle 103"/>
            <p:cNvSpPr/>
            <p:nvPr/>
          </p:nvSpPr>
          <p:spPr>
            <a:xfrm>
              <a:off x="2265327" y="4968837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Easy, find the web address (aka </a:t>
              </a:r>
              <a:r>
                <a:rPr lang="en-US" sz="1400" dirty="0" err="1" smtClean="0"/>
                <a:t>url</a:t>
              </a:r>
              <a:r>
                <a:rPr lang="en-US" sz="1400" dirty="0" smtClean="0"/>
                <a:t> – the bit that starts with http://), copy it, paste it.</a:t>
              </a:r>
              <a:endParaRPr lang="en-NZ" sz="1400" dirty="0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4265591" y="4968837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Very easy way of directing students to information outside of Moodle. </a:t>
              </a:r>
              <a:endParaRPr lang="en-NZ" sz="1400" dirty="0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6265855" y="496883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Not directly. Option is to link to external activities such as student e-portfolios &amp; blogs.</a:t>
              </a:r>
              <a:endParaRPr lang="en-NZ" sz="1400" dirty="0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8266119" y="496883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Maybe. Link to external tools </a:t>
              </a:r>
              <a:r>
                <a:rPr lang="en-US" sz="1400" dirty="0" err="1" smtClean="0"/>
                <a:t>eg</a:t>
              </a:r>
              <a:r>
                <a:rPr lang="en-US" sz="1400" dirty="0" smtClean="0"/>
                <a:t> Google Calendar, groups, blogs or wikis.</a:t>
              </a:r>
              <a:endParaRPr lang="en-NZ" sz="1400" dirty="0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10266383" y="496883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Maybe. You can link to external collaborative </a:t>
              </a:r>
              <a:r>
                <a:rPr lang="en-US" sz="1400" smtClean="0"/>
                <a:t>sites e.g. </a:t>
              </a:r>
              <a:r>
                <a:rPr lang="en-US" sz="1400" dirty="0" smtClean="0"/>
                <a:t>Google Docs, wikis or blogs.</a:t>
              </a:r>
              <a:endParaRPr lang="en-NZ" sz="1400" dirty="0"/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12266647" y="496883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6/6</a:t>
              </a:r>
            </a:p>
            <a:p>
              <a:r>
                <a:rPr lang="en-US" sz="1400" dirty="0" smtClean="0"/>
                <a:t>Can do all of the above, depending on where you link to.</a:t>
              </a:r>
              <a:endParaRPr lang="en-NZ" sz="1400" dirty="0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265063" y="4987956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Add URL</a:t>
              </a:r>
            </a:p>
            <a:p>
              <a:r>
                <a:rPr lang="en-US" sz="1400" dirty="0" smtClean="0"/>
                <a:t>Link to a web page</a:t>
              </a:r>
              <a:endParaRPr lang="en-NZ" sz="1400" dirty="0"/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280509" y="20167658"/>
            <a:ext cx="4214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Adapted </a:t>
            </a:r>
            <a:r>
              <a:rPr lang="en-US" sz="1400" b="1" i="1" smtClean="0"/>
              <a:t>by</a:t>
            </a:r>
            <a:r>
              <a:rPr lang="en-US" sz="1400" b="1" i="1" smtClean="0"/>
              <a:t>: </a:t>
            </a:r>
            <a:r>
              <a:rPr lang="en-NZ" sz="1400" b="1" i="1" smtClean="0"/>
              <a:t>Gavin </a:t>
            </a:r>
            <a:r>
              <a:rPr lang="en-NZ" sz="1400" b="1" i="1" dirty="0" smtClean="0"/>
              <a:t>Henrick ( @</a:t>
            </a:r>
            <a:r>
              <a:rPr lang="en-NZ" sz="1400" b="1" i="1" dirty="0" err="1" smtClean="0"/>
              <a:t>ghenrick</a:t>
            </a:r>
            <a:r>
              <a:rPr lang="en-NZ" sz="1400" b="1" i="1" dirty="0" smtClean="0"/>
              <a:t> )</a:t>
            </a:r>
            <a:endParaRPr lang="en-NZ" sz="1400" b="1" i="1" dirty="0"/>
          </a:p>
          <a:p>
            <a:r>
              <a:rPr lang="en-NZ" sz="1400" b="1" dirty="0" smtClean="0"/>
              <a:t>http://www.somerandomthoughts.com/</a:t>
            </a:r>
            <a:endParaRPr lang="en-NZ" sz="1400" b="1" dirty="0"/>
          </a:p>
        </p:txBody>
      </p:sp>
      <p:grpSp>
        <p:nvGrpSpPr>
          <p:cNvPr id="120" name="Group 119"/>
          <p:cNvGrpSpPr/>
          <p:nvPr/>
        </p:nvGrpSpPr>
        <p:grpSpPr>
          <a:xfrm>
            <a:off x="265063" y="7869065"/>
            <a:ext cx="11858708" cy="1305003"/>
            <a:chOff x="265063" y="4968837"/>
            <a:chExt cx="11858708" cy="1305003"/>
          </a:xfrm>
        </p:grpSpPr>
        <p:sp>
          <p:nvSpPr>
            <p:cNvPr id="121" name="Rounded Rectangle 120"/>
            <p:cNvSpPr/>
            <p:nvPr/>
          </p:nvSpPr>
          <p:spPr>
            <a:xfrm>
              <a:off x="2265327" y="4968837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Easy, just create a set of pages using the editor. Embed media if required.</a:t>
              </a:r>
              <a:endParaRPr lang="en-NZ" sz="1400" dirty="0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4265591" y="4968837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A way to present information to students. Can be printed by chapter or as full book. </a:t>
              </a:r>
              <a:endParaRPr lang="en-NZ" sz="1400" dirty="0"/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8266119" y="496883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/>
                <a:t>Maybe. Embed or link to interactive web2.0 </a:t>
              </a:r>
              <a:r>
                <a:rPr lang="en-US" sz="1400" dirty="0" smtClean="0"/>
                <a:t>widgets </a:t>
              </a:r>
              <a:r>
                <a:rPr lang="en-US" sz="1400" dirty="0"/>
                <a:t>into the page </a:t>
              </a:r>
              <a:r>
                <a:rPr lang="en-US" sz="1400" dirty="0" err="1"/>
                <a:t>eg</a:t>
              </a:r>
              <a:r>
                <a:rPr lang="en-US" sz="1400" dirty="0"/>
                <a:t> </a:t>
              </a:r>
              <a:r>
                <a:rPr lang="en-US" sz="1400" dirty="0" err="1"/>
                <a:t>Voicethread</a:t>
              </a:r>
              <a:r>
                <a:rPr lang="en-US" sz="1400" dirty="0"/>
                <a:t>.</a:t>
              </a:r>
              <a:endParaRPr lang="en-NZ" sz="1400" dirty="0"/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10266383" y="496883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Maybe. You can link to external collaborative sites e.g. Google Docs, wikis or blogs.</a:t>
              </a:r>
              <a:endParaRPr lang="en-NZ" sz="1400" dirty="0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265063" y="4987956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Add Book</a:t>
              </a:r>
            </a:p>
            <a:p>
              <a:r>
                <a:rPr lang="en-US" sz="1400" dirty="0" smtClean="0"/>
                <a:t>Create a series of </a:t>
              </a:r>
              <a:r>
                <a:rPr lang="en-US" sz="1400" dirty="0" smtClean="0"/>
                <a:t>webpages. *</a:t>
              </a:r>
              <a:r>
                <a:rPr lang="en-US" sz="1400" i="1" dirty="0" smtClean="0"/>
                <a:t>This is a custom Moodle Plugin*</a:t>
              </a:r>
              <a:r>
                <a:rPr lang="en-US" sz="1400" dirty="0" smtClean="0"/>
                <a:t>.</a:t>
              </a:r>
              <a:endParaRPr lang="en-NZ" sz="1400" dirty="0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257067" y="6445267"/>
            <a:ext cx="13858972" cy="1305003"/>
            <a:chOff x="265063" y="2968573"/>
            <a:chExt cx="13858972" cy="1305003"/>
          </a:xfrm>
        </p:grpSpPr>
        <p:grpSp>
          <p:nvGrpSpPr>
            <p:cNvPr id="129" name="Group 128"/>
            <p:cNvGrpSpPr/>
            <p:nvPr/>
          </p:nvGrpSpPr>
          <p:grpSpPr>
            <a:xfrm>
              <a:off x="265063" y="2968573"/>
              <a:ext cx="13858972" cy="1305003"/>
              <a:chOff x="265063" y="3540077"/>
              <a:chExt cx="13858972" cy="1305003"/>
            </a:xfrm>
          </p:grpSpPr>
          <p:sp>
            <p:nvSpPr>
              <p:cNvPr id="131" name="Rounded Rectangle 130"/>
              <p:cNvSpPr/>
              <p:nvPr/>
            </p:nvSpPr>
            <p:spPr>
              <a:xfrm>
                <a:off x="2265327" y="3540077"/>
                <a:ext cx="1857388" cy="1285884"/>
              </a:xfrm>
              <a:prstGeom prst="roundRect">
                <a:avLst/>
              </a:prstGeom>
              <a:solidFill>
                <a:srgbClr val="88A945"/>
              </a:solidFill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lIns="192692" tIns="96346" rIns="192692" bIns="96346" rtlCol="0" anchor="t"/>
              <a:lstStyle/>
              <a:p>
                <a:r>
                  <a:rPr lang="en-US" sz="1400" dirty="0" smtClean="0"/>
                  <a:t>Easy, just create the page using the HTML editor, adding multi-media if needed.</a:t>
                </a:r>
                <a:endParaRPr lang="en-NZ" sz="1400" dirty="0"/>
              </a:p>
            </p:txBody>
          </p:sp>
          <p:sp>
            <p:nvSpPr>
              <p:cNvPr id="132" name="Rounded Rectangle 131"/>
              <p:cNvSpPr/>
              <p:nvPr/>
            </p:nvSpPr>
            <p:spPr>
              <a:xfrm>
                <a:off x="4265591" y="3540077"/>
                <a:ext cx="1857388" cy="1285884"/>
              </a:xfrm>
              <a:prstGeom prst="roundRect">
                <a:avLst/>
              </a:prstGeom>
              <a:solidFill>
                <a:srgbClr val="88A945"/>
              </a:solidFill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lIns="192692" tIns="96346" rIns="192692" bIns="96346" rtlCol="0" anchor="t"/>
              <a:lstStyle/>
              <a:p>
                <a:r>
                  <a:rPr lang="en-US" sz="1400" dirty="0" smtClean="0"/>
                  <a:t>Yes. Only teachers can create the page. So definitely a push-tool.</a:t>
                </a:r>
                <a:endParaRPr lang="en-NZ" sz="1400" dirty="0"/>
              </a:p>
            </p:txBody>
          </p:sp>
          <p:sp>
            <p:nvSpPr>
              <p:cNvPr id="133" name="Rounded Rectangle 132"/>
              <p:cNvSpPr/>
              <p:nvPr/>
            </p:nvSpPr>
            <p:spPr>
              <a:xfrm>
                <a:off x="6265855" y="3540077"/>
                <a:ext cx="1857388" cy="1285884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lIns="192692" tIns="96346" rIns="192692" bIns="96346" rtlCol="0" anchor="t"/>
              <a:lstStyle/>
              <a:p>
                <a:r>
                  <a:rPr lang="en-US" sz="1400" dirty="0" smtClean="0"/>
                  <a:t>Maybe. Use to give task. Collect student files through Forum or Assignment.</a:t>
                </a:r>
                <a:endParaRPr lang="en-NZ" sz="1400" dirty="0"/>
              </a:p>
            </p:txBody>
          </p:sp>
          <p:sp>
            <p:nvSpPr>
              <p:cNvPr id="134" name="Rounded Rectangle 133"/>
              <p:cNvSpPr/>
              <p:nvPr/>
            </p:nvSpPr>
            <p:spPr>
              <a:xfrm>
                <a:off x="10266383" y="3540077"/>
                <a:ext cx="1857388" cy="1285884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lIns="192692" tIns="96346" rIns="192692" bIns="96346" rtlCol="0" anchor="t"/>
              <a:lstStyle/>
              <a:p>
                <a:r>
                  <a:rPr lang="en-US" sz="1400" dirty="0" smtClean="0"/>
                  <a:t>Maybe. Use to give task. Collect student files through Forum or Assignment.</a:t>
                </a:r>
                <a:endParaRPr lang="en-NZ" sz="1400" dirty="0"/>
              </a:p>
            </p:txBody>
          </p:sp>
          <p:sp>
            <p:nvSpPr>
              <p:cNvPr id="135" name="Rounded Rectangle 134"/>
              <p:cNvSpPr/>
              <p:nvPr/>
            </p:nvSpPr>
            <p:spPr>
              <a:xfrm>
                <a:off x="12266647" y="3540077"/>
                <a:ext cx="1857388" cy="1285884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lIns="192692" tIns="96346" rIns="192692" bIns="96346" rtlCol="0" anchor="t"/>
              <a:lstStyle/>
              <a:p>
                <a:r>
                  <a:rPr lang="en-US" sz="1400" dirty="0" smtClean="0"/>
                  <a:t>None.</a:t>
                </a:r>
              </a:p>
              <a:p>
                <a:r>
                  <a:rPr lang="en-US" sz="1400" dirty="0" smtClean="0"/>
                  <a:t>This is not a learning activity, but information transfer.</a:t>
                </a:r>
                <a:endParaRPr lang="en-NZ" sz="1400" dirty="0"/>
              </a:p>
            </p:txBody>
          </p:sp>
          <p:sp>
            <p:nvSpPr>
              <p:cNvPr id="136" name="Rounded Rectangle 135"/>
              <p:cNvSpPr/>
              <p:nvPr/>
            </p:nvSpPr>
            <p:spPr>
              <a:xfrm>
                <a:off x="265063" y="3559196"/>
                <a:ext cx="1857388" cy="1285884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lIns="192692" tIns="96346" rIns="192692" bIns="96346" rtlCol="0" anchor="t"/>
              <a:lstStyle/>
              <a:p>
                <a:r>
                  <a:rPr lang="en-US" sz="1400" b="1" dirty="0" smtClean="0"/>
                  <a:t>Add Page</a:t>
                </a:r>
              </a:p>
              <a:p>
                <a:r>
                  <a:rPr lang="en-US" sz="1400" dirty="0" smtClean="0"/>
                  <a:t>Create a webpage in Moodle</a:t>
                </a:r>
                <a:endParaRPr lang="en-NZ" sz="1400" dirty="0"/>
              </a:p>
            </p:txBody>
          </p:sp>
        </p:grpSp>
        <p:sp>
          <p:nvSpPr>
            <p:cNvPr id="130" name="Rounded Rectangle 129"/>
            <p:cNvSpPr/>
            <p:nvPr/>
          </p:nvSpPr>
          <p:spPr>
            <a:xfrm>
              <a:off x="8266119" y="2968573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Maybe. Embed or link to interactive web2.0 widgets into the page </a:t>
              </a:r>
              <a:r>
                <a:rPr lang="en-US" sz="1400" dirty="0" err="1" smtClean="0"/>
                <a:t>eg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Voicethread</a:t>
              </a:r>
              <a:r>
                <a:rPr lang="en-US" sz="1400" dirty="0" smtClean="0"/>
                <a:t>.</a:t>
              </a:r>
              <a:endParaRPr lang="en-NZ" sz="1400" dirty="0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265063" y="4977005"/>
            <a:ext cx="13858972" cy="1305003"/>
            <a:chOff x="265063" y="3540077"/>
            <a:chExt cx="13858972" cy="1305003"/>
          </a:xfrm>
        </p:grpSpPr>
        <p:sp>
          <p:nvSpPr>
            <p:cNvPr id="138" name="Rounded Rectangle 137"/>
            <p:cNvSpPr/>
            <p:nvPr/>
          </p:nvSpPr>
          <p:spPr>
            <a:xfrm>
              <a:off x="2265327" y="3540077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Easy, like  email attachments. But can your docs stand on their own?</a:t>
              </a:r>
              <a:endParaRPr lang="en-NZ" sz="1400" dirty="0"/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4265591" y="3540077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Only teachers can upload a folder of files. So definitely a push-tool.</a:t>
              </a:r>
              <a:endParaRPr lang="en-NZ" sz="1400" dirty="0"/>
            </a:p>
          </p:txBody>
        </p:sp>
        <p:sp>
          <p:nvSpPr>
            <p:cNvPr id="140" name="Rounded Rectangle 139"/>
            <p:cNvSpPr/>
            <p:nvPr/>
          </p:nvSpPr>
          <p:spPr>
            <a:xfrm>
              <a:off x="6265855" y="354007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/>
                <a:t>Maybe. Use to give task. Collect student files through Forum or Assignment.</a:t>
              </a:r>
              <a:endParaRPr lang="en-NZ" sz="1400" dirty="0"/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8266119" y="354007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It’s a distribution tool. No option for interaction or communication.</a:t>
              </a:r>
              <a:endParaRPr lang="en-NZ" sz="1400" dirty="0"/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10266383" y="354007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Maybe. Use to give task. Collect student files through Forum or Assignment.</a:t>
              </a:r>
              <a:endParaRPr lang="en-NZ" sz="1400" dirty="0"/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12266647" y="354007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None.</a:t>
              </a:r>
            </a:p>
            <a:p>
              <a:r>
                <a:rPr lang="en-US" sz="1400" dirty="0" smtClean="0"/>
                <a:t>This is not a learning activity, but information transfer.</a:t>
              </a:r>
              <a:endParaRPr lang="en-NZ" sz="1400" dirty="0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265063" y="3559196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Add Folder</a:t>
              </a:r>
            </a:p>
            <a:p>
              <a:r>
                <a:rPr lang="en-US" sz="1400" dirty="0" smtClean="0"/>
                <a:t>Upload a group of files </a:t>
              </a:r>
              <a:endParaRPr lang="en-NZ" sz="1400" dirty="0"/>
            </a:p>
          </p:txBody>
        </p:sp>
      </p:grpSp>
      <p:sp>
        <p:nvSpPr>
          <p:cNvPr id="174" name="Rounded Rectangle 173"/>
          <p:cNvSpPr/>
          <p:nvPr/>
        </p:nvSpPr>
        <p:spPr>
          <a:xfrm>
            <a:off x="12258651" y="7869065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None.</a:t>
            </a:r>
          </a:p>
          <a:p>
            <a:r>
              <a:rPr lang="en-US" sz="1400" dirty="0" smtClean="0"/>
              <a:t>This is not a learning activity, but information transfer.</a:t>
            </a:r>
            <a:endParaRPr lang="en-NZ" sz="1400" dirty="0"/>
          </a:p>
        </p:txBody>
      </p:sp>
      <p:grpSp>
        <p:nvGrpSpPr>
          <p:cNvPr id="186" name="Group 185"/>
          <p:cNvGrpSpPr/>
          <p:nvPr/>
        </p:nvGrpSpPr>
        <p:grpSpPr>
          <a:xfrm>
            <a:off x="265063" y="15006637"/>
            <a:ext cx="13858972" cy="1305003"/>
            <a:chOff x="265063" y="14879600"/>
            <a:chExt cx="13858972" cy="1305003"/>
          </a:xfrm>
        </p:grpSpPr>
        <p:sp>
          <p:nvSpPr>
            <p:cNvPr id="187" name="Rounded Rectangle 186"/>
            <p:cNvSpPr/>
            <p:nvPr/>
          </p:nvSpPr>
          <p:spPr>
            <a:xfrm>
              <a:off x="2265327" y="14879600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Easy. Choose from 3 types to  assess Attitudes, Incidents and Constructivism.</a:t>
              </a:r>
              <a:endParaRPr lang="en-NZ" sz="1400" dirty="0"/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4265591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The survey tool is not a distribution channel. </a:t>
              </a:r>
              <a:endParaRPr lang="en-NZ" sz="1400" dirty="0"/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8266119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Only allows one way communication from student to teacher.</a:t>
              </a:r>
              <a:endParaRPr lang="en-NZ" sz="1400" dirty="0"/>
            </a:p>
          </p:txBody>
        </p:sp>
        <p:sp>
          <p:nvSpPr>
            <p:cNvPr id="190" name="Rounded Rectangle 189"/>
            <p:cNvSpPr/>
            <p:nvPr/>
          </p:nvSpPr>
          <p:spPr>
            <a:xfrm>
              <a:off x="12266647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2/6</a:t>
              </a:r>
            </a:p>
            <a:p>
              <a:r>
                <a:rPr lang="en-US" sz="1400" dirty="0" smtClean="0"/>
                <a:t>Indirectly helps student </a:t>
              </a:r>
              <a:r>
                <a:rPr lang="en-US" sz="1400" dirty="0" err="1" smtClean="0"/>
                <a:t>analyse</a:t>
              </a:r>
              <a:r>
                <a:rPr lang="en-US" sz="1400" dirty="0" smtClean="0"/>
                <a:t> and evaluate the learning.</a:t>
              </a:r>
              <a:endParaRPr lang="en-NZ" sz="1400" dirty="0" smtClean="0"/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265063" y="14898719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Survey</a:t>
              </a:r>
            </a:p>
            <a:p>
              <a:r>
                <a:rPr lang="en-US" sz="1400" dirty="0" smtClean="0"/>
                <a:t>Use to gather data from students </a:t>
              </a:r>
              <a:r>
                <a:rPr lang="en-US" sz="1400" dirty="0"/>
                <a:t>about  </a:t>
              </a:r>
              <a:r>
                <a:rPr lang="en-US" sz="1400" dirty="0" smtClean="0"/>
                <a:t>teaching of the course</a:t>
              </a:r>
              <a:endParaRPr lang="en-NZ" sz="1400" dirty="0"/>
            </a:p>
          </p:txBody>
        </p:sp>
      </p:grpSp>
      <p:sp>
        <p:nvSpPr>
          <p:cNvPr id="192" name="Rounded Rectangle 191"/>
          <p:cNvSpPr/>
          <p:nvPr/>
        </p:nvSpPr>
        <p:spPr>
          <a:xfrm>
            <a:off x="6265855" y="15025756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Not directly. </a:t>
            </a:r>
            <a:r>
              <a:rPr lang="en-US" sz="1400" dirty="0"/>
              <a:t> </a:t>
            </a:r>
            <a:r>
              <a:rPr lang="en-US" sz="1400" dirty="0" smtClean="0"/>
              <a:t>Used for gathering feedback to help improve the course.</a:t>
            </a:r>
            <a:endParaRPr lang="en-NZ" sz="1400" dirty="0"/>
          </a:p>
        </p:txBody>
      </p:sp>
      <p:sp>
        <p:nvSpPr>
          <p:cNvPr id="193" name="Rounded Rectangle 192"/>
          <p:cNvSpPr/>
          <p:nvPr/>
        </p:nvSpPr>
        <p:spPr>
          <a:xfrm>
            <a:off x="10266383" y="14997401"/>
            <a:ext cx="1857388" cy="1285884"/>
          </a:xfrm>
          <a:prstGeom prst="roundRect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No this is an individual activity, not a group activity.</a:t>
            </a:r>
            <a:endParaRPr lang="en-NZ" sz="1400" dirty="0"/>
          </a:p>
        </p:txBody>
      </p:sp>
      <p:grpSp>
        <p:nvGrpSpPr>
          <p:cNvPr id="202" name="Group 201"/>
          <p:cNvGrpSpPr/>
          <p:nvPr/>
        </p:nvGrpSpPr>
        <p:grpSpPr>
          <a:xfrm>
            <a:off x="265063" y="16405574"/>
            <a:ext cx="13858972" cy="1305003"/>
            <a:chOff x="265063" y="14879600"/>
            <a:chExt cx="13858972" cy="1305003"/>
          </a:xfrm>
        </p:grpSpPr>
        <p:sp>
          <p:nvSpPr>
            <p:cNvPr id="203" name="Rounded Rectangle 202"/>
            <p:cNvSpPr/>
            <p:nvPr/>
          </p:nvSpPr>
          <p:spPr>
            <a:xfrm>
              <a:off x="4265591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/>
                <a:t>No. </a:t>
              </a:r>
              <a:r>
                <a:rPr lang="en-US" sz="1400" dirty="0" smtClean="0"/>
                <a:t>The Feedback tool </a:t>
              </a:r>
              <a:r>
                <a:rPr lang="en-US" sz="1400" dirty="0"/>
                <a:t>is not a distribution channel. </a:t>
              </a:r>
              <a:endParaRPr lang="en-NZ" sz="1400" dirty="0"/>
            </a:p>
          </p:txBody>
        </p:sp>
        <p:sp>
          <p:nvSpPr>
            <p:cNvPr id="204" name="Rounded Rectangle 203"/>
            <p:cNvSpPr/>
            <p:nvPr/>
          </p:nvSpPr>
          <p:spPr>
            <a:xfrm>
              <a:off x="6265855" y="14879600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Use to have students self-assess their understanding before and after.</a:t>
              </a:r>
              <a:endParaRPr lang="en-NZ" sz="1400" dirty="0"/>
            </a:p>
          </p:txBody>
        </p:sp>
        <p:sp>
          <p:nvSpPr>
            <p:cNvPr id="205" name="Rounded Rectangle 204"/>
            <p:cNvSpPr/>
            <p:nvPr/>
          </p:nvSpPr>
          <p:spPr>
            <a:xfrm>
              <a:off x="8266119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</a:t>
              </a:r>
              <a:r>
                <a:rPr lang="en-US" sz="1400" dirty="0"/>
                <a:t>Only allows one way communication from student to teacher.</a:t>
              </a:r>
              <a:endParaRPr lang="en-NZ" sz="1400" dirty="0"/>
            </a:p>
          </p:txBody>
        </p:sp>
        <p:sp>
          <p:nvSpPr>
            <p:cNvPr id="206" name="Rounded Rectangle 205"/>
            <p:cNvSpPr/>
            <p:nvPr/>
          </p:nvSpPr>
          <p:spPr>
            <a:xfrm>
              <a:off x="12266647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/>
                <a:t>6/6</a:t>
              </a:r>
            </a:p>
            <a:p>
              <a:r>
                <a:rPr lang="en-US" sz="1400" dirty="0"/>
                <a:t>Can </a:t>
              </a:r>
              <a:r>
                <a:rPr lang="en-US" sz="1400" dirty="0" smtClean="0"/>
                <a:t>do all 6 </a:t>
              </a:r>
              <a:r>
                <a:rPr lang="en-US" sz="1400" dirty="0"/>
                <a:t>but this requires you to be creative in your </a:t>
              </a:r>
              <a:r>
                <a:rPr lang="en-US" sz="1400" dirty="0" smtClean="0"/>
                <a:t>approach.</a:t>
              </a:r>
              <a:endParaRPr lang="en-NZ" sz="1400" dirty="0"/>
            </a:p>
          </p:txBody>
        </p:sp>
        <p:sp>
          <p:nvSpPr>
            <p:cNvPr id="207" name="Rounded Rectangle 206"/>
            <p:cNvSpPr/>
            <p:nvPr/>
          </p:nvSpPr>
          <p:spPr>
            <a:xfrm>
              <a:off x="265063" y="14898719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Feedback</a:t>
              </a:r>
            </a:p>
            <a:p>
              <a:r>
                <a:rPr lang="en-US" sz="1400" dirty="0"/>
                <a:t>Use to gather data from </a:t>
              </a:r>
              <a:r>
                <a:rPr lang="en-US" sz="1400" dirty="0" smtClean="0"/>
                <a:t>students on any topic.</a:t>
              </a:r>
              <a:endParaRPr lang="en-NZ" sz="1400" dirty="0"/>
            </a:p>
          </p:txBody>
        </p:sp>
      </p:grpSp>
      <p:sp>
        <p:nvSpPr>
          <p:cNvPr id="208" name="Rounded Rectangle 207"/>
          <p:cNvSpPr/>
          <p:nvPr/>
        </p:nvSpPr>
        <p:spPr>
          <a:xfrm>
            <a:off x="10266383" y="16403757"/>
            <a:ext cx="1857388" cy="1285884"/>
          </a:xfrm>
          <a:prstGeom prst="roundRect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No this is an individual activity, not a group activity.</a:t>
            </a:r>
            <a:endParaRPr lang="en-NZ" sz="1400" dirty="0"/>
          </a:p>
        </p:txBody>
      </p:sp>
      <p:sp>
        <p:nvSpPr>
          <p:cNvPr id="209" name="Rounded Rectangle 208"/>
          <p:cNvSpPr/>
          <p:nvPr/>
        </p:nvSpPr>
        <p:spPr>
          <a:xfrm>
            <a:off x="2295274" y="16424693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Easy but takes time. Configure and then add questions. </a:t>
            </a:r>
            <a:endParaRPr lang="en-NZ" sz="1400" dirty="0"/>
          </a:p>
        </p:txBody>
      </p:sp>
      <p:sp>
        <p:nvSpPr>
          <p:cNvPr id="227" name="Rounded Rectangle 226"/>
          <p:cNvSpPr/>
          <p:nvPr/>
        </p:nvSpPr>
        <p:spPr>
          <a:xfrm>
            <a:off x="2316580" y="17903919"/>
            <a:ext cx="4589367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How to use this guide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Are you a teacher new to Moodle? </a:t>
            </a:r>
            <a:r>
              <a:rPr lang="en-US" sz="1400" dirty="0" smtClean="0"/>
              <a:t>Use this guide to pick the right tool for the job.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Know which tool you want to use? </a:t>
            </a:r>
            <a:r>
              <a:rPr lang="en-US" sz="1400" dirty="0" smtClean="0"/>
              <a:t>Follow its row across to see its strengths &amp; weaknesses.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Know what you want to achieve? </a:t>
            </a:r>
            <a:r>
              <a:rPr lang="en-US" sz="1400" dirty="0" smtClean="0"/>
              <a:t>Pick a column and follow it to see which tool will help you do it.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/>
          </a:p>
          <a:p>
            <a:endParaRPr lang="en-NZ" sz="1400" dirty="0"/>
          </a:p>
        </p:txBody>
      </p:sp>
      <p:sp>
        <p:nvSpPr>
          <p:cNvPr id="228" name="Rounded Rectangle 227"/>
          <p:cNvSpPr/>
          <p:nvPr/>
        </p:nvSpPr>
        <p:spPr>
          <a:xfrm>
            <a:off x="9793244" y="17903919"/>
            <a:ext cx="4225937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Need more Moodle help?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 smtClean="0"/>
              <a:t>Community Forums at http://www.moodle.org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/>
              <a:t>Documentation at </a:t>
            </a:r>
            <a:r>
              <a:rPr lang="en-US" sz="1400" dirty="0" smtClean="0"/>
              <a:t>http://docs.moodle.org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Follow #</a:t>
            </a:r>
            <a:r>
              <a:rPr lang="en-US" sz="1400" dirty="0" err="1" smtClean="0"/>
              <a:t>moodle</a:t>
            </a:r>
            <a:r>
              <a:rPr lang="en-US" sz="1400" dirty="0" smtClean="0"/>
              <a:t> on Twitter!</a:t>
            </a:r>
          </a:p>
          <a:p>
            <a:r>
              <a:rPr lang="en-US" sz="1400" b="1" dirty="0" smtClean="0"/>
              <a:t>Blogs </a:t>
            </a:r>
            <a:r>
              <a:rPr lang="en-US" sz="1400" b="1" dirty="0" smtClean="0"/>
              <a:t>to follow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http://www.cats-pyjamas.net</a:t>
            </a: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http</a:t>
            </a:r>
            <a:r>
              <a:rPr lang="en-US" sz="1400" dirty="0" smtClean="0"/>
              <a:t>://planet.moodle.org</a:t>
            </a: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http</a:t>
            </a:r>
            <a:r>
              <a:rPr lang="en-US" sz="1400" dirty="0" smtClean="0"/>
              <a:t>://www.somerandomthoughts.com</a:t>
            </a: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http</a:t>
            </a:r>
            <a:r>
              <a:rPr lang="en-US" sz="1400" dirty="0" smtClean="0"/>
              <a:t>://www.markdrechsler.com </a:t>
            </a:r>
          </a:p>
          <a:p>
            <a:endParaRPr lang="en-US" sz="1600" b="1" dirty="0" smtClean="0"/>
          </a:p>
          <a:p>
            <a:endParaRPr lang="en-US" sz="1600" b="1" dirty="0" smtClean="0"/>
          </a:p>
        </p:txBody>
      </p:sp>
      <p:sp>
        <p:nvSpPr>
          <p:cNvPr id="229" name="Rounded Rectangle 228"/>
          <p:cNvSpPr/>
          <p:nvPr/>
        </p:nvSpPr>
        <p:spPr>
          <a:xfrm>
            <a:off x="265063" y="17903919"/>
            <a:ext cx="1857388" cy="642942"/>
          </a:xfrm>
          <a:prstGeom prst="roundRect">
            <a:avLst/>
          </a:prstGeom>
          <a:solidFill>
            <a:srgbClr val="88A945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Great fit</a:t>
            </a:r>
            <a:endParaRPr lang="en-NZ" sz="1400" dirty="0"/>
          </a:p>
        </p:txBody>
      </p:sp>
      <p:sp>
        <p:nvSpPr>
          <p:cNvPr id="230" name="Rounded Rectangle 229"/>
          <p:cNvSpPr/>
          <p:nvPr/>
        </p:nvSpPr>
        <p:spPr>
          <a:xfrm>
            <a:off x="265063" y="18689737"/>
            <a:ext cx="1857388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Can work w/ some learning design</a:t>
            </a:r>
            <a:endParaRPr lang="en-NZ" sz="1400" dirty="0"/>
          </a:p>
        </p:txBody>
      </p:sp>
      <p:sp>
        <p:nvSpPr>
          <p:cNvPr id="231" name="Rounded Rectangle 230"/>
          <p:cNvSpPr/>
          <p:nvPr/>
        </p:nvSpPr>
        <p:spPr>
          <a:xfrm>
            <a:off x="265063" y="19475555"/>
            <a:ext cx="1857388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Not best tool for the job</a:t>
            </a:r>
            <a:endParaRPr lang="en-NZ" sz="1400" dirty="0"/>
          </a:p>
        </p:txBody>
      </p:sp>
      <p:sp>
        <p:nvSpPr>
          <p:cNvPr id="232" name="Rounded Rectangle 231"/>
          <p:cNvSpPr/>
          <p:nvPr/>
        </p:nvSpPr>
        <p:spPr>
          <a:xfrm>
            <a:off x="7121971" y="17903919"/>
            <a:ext cx="2448272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Tweeters to Follow</a:t>
            </a:r>
          </a:p>
          <a:p>
            <a:r>
              <a:rPr lang="en-US" sz="1600" dirty="0"/>
              <a:t>  </a:t>
            </a:r>
            <a:r>
              <a:rPr lang="en-US" sz="1600" dirty="0" smtClean="0"/>
              <a:t>@</a:t>
            </a:r>
            <a:r>
              <a:rPr lang="en-US" sz="1600" dirty="0" err="1" smtClean="0"/>
              <a:t>catspyjamasnz</a:t>
            </a:r>
            <a:endParaRPr lang="en-US" sz="1600" dirty="0" smtClean="0"/>
          </a:p>
          <a:p>
            <a:r>
              <a:rPr lang="en-US" sz="1600" dirty="0"/>
              <a:t>  </a:t>
            </a:r>
            <a:r>
              <a:rPr lang="en-US" sz="1600" dirty="0" smtClean="0"/>
              <a:t>@</a:t>
            </a:r>
            <a:r>
              <a:rPr lang="en-US" sz="1600" dirty="0" err="1" smtClean="0"/>
              <a:t>ghenrick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  </a:t>
            </a:r>
            <a:r>
              <a:rPr lang="en-US" sz="1600" dirty="0"/>
              <a:t>@</a:t>
            </a:r>
            <a:r>
              <a:rPr lang="en-US" sz="1600" dirty="0" err="1"/>
              <a:t>markdrechsler</a:t>
            </a:r>
            <a:endParaRPr lang="en-US" sz="1600" dirty="0"/>
          </a:p>
          <a:p>
            <a:r>
              <a:rPr lang="en-US" sz="1600" dirty="0"/>
              <a:t>  @</a:t>
            </a:r>
            <a:r>
              <a:rPr lang="en-US" sz="1600" dirty="0" err="1"/>
              <a:t>michelledmoore</a:t>
            </a:r>
            <a:endParaRPr lang="en-US" sz="1600" dirty="0" smtClean="0"/>
          </a:p>
          <a:p>
            <a:r>
              <a:rPr lang="en-US" sz="1600" dirty="0" smtClean="0"/>
              <a:t>  @</a:t>
            </a:r>
            <a:r>
              <a:rPr lang="en-US" sz="1600" dirty="0" err="1" smtClean="0"/>
              <a:t>moodlefairy</a:t>
            </a:r>
            <a:endParaRPr lang="en-US" sz="1600" dirty="0" smtClean="0"/>
          </a:p>
          <a:p>
            <a:r>
              <a:rPr lang="en-US" sz="1600" dirty="0"/>
              <a:t>  </a:t>
            </a:r>
            <a:r>
              <a:rPr lang="en-US" sz="1600" dirty="0" smtClean="0"/>
              <a:t>@</a:t>
            </a:r>
            <a:r>
              <a:rPr lang="en-US" sz="1600" dirty="0" err="1" smtClean="0"/>
              <a:t>moodleman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</p:txBody>
      </p:sp>
      <p:sp>
        <p:nvSpPr>
          <p:cNvPr id="111" name="Rounded Rectangle 110"/>
          <p:cNvSpPr/>
          <p:nvPr/>
        </p:nvSpPr>
        <p:spPr>
          <a:xfrm>
            <a:off x="6265855" y="7888184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Maybe. Use to give task. Collect student files through Forum or Assignment.</a:t>
            </a:r>
            <a:endParaRPr lang="en-NZ" sz="1400" dirty="0"/>
          </a:p>
        </p:txBody>
      </p:sp>
      <p:sp>
        <p:nvSpPr>
          <p:cNvPr id="112" name="Rounded Rectangle 111"/>
          <p:cNvSpPr/>
          <p:nvPr/>
        </p:nvSpPr>
        <p:spPr>
          <a:xfrm>
            <a:off x="10266383" y="12192819"/>
            <a:ext cx="1857388" cy="1285884"/>
          </a:xfrm>
          <a:prstGeom prst="roundRect">
            <a:avLst/>
          </a:prstGeom>
          <a:solidFill>
            <a:srgbClr val="88A945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IE" sz="1400" dirty="0"/>
              <a:t>Although original author can edit an </a:t>
            </a:r>
            <a:r>
              <a:rPr lang="en-IE" sz="1400" dirty="0" smtClean="0"/>
              <a:t>entry,  class </a:t>
            </a:r>
            <a:r>
              <a:rPr lang="en-IE" sz="1400" dirty="0"/>
              <a:t>can collect reviews, resources, </a:t>
            </a:r>
            <a:r>
              <a:rPr lang="en-IE" sz="1400" dirty="0" smtClean="0"/>
              <a:t>etc.</a:t>
            </a:r>
            <a:endParaRPr lang="en-IE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ounded Rectangle 117"/>
          <p:cNvSpPr/>
          <p:nvPr/>
        </p:nvSpPr>
        <p:spPr>
          <a:xfrm>
            <a:off x="2193889" y="-6693883"/>
            <a:ext cx="2000264" cy="15359170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ounded Rectangle 23"/>
          <p:cNvSpPr/>
          <p:nvPr/>
        </p:nvSpPr>
        <p:spPr>
          <a:xfrm>
            <a:off x="2265327" y="1825565"/>
            <a:ext cx="1857388" cy="100013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Ease of use</a:t>
            </a:r>
          </a:p>
          <a:p>
            <a:r>
              <a:rPr lang="en-US" sz="1400" dirty="0" smtClean="0"/>
              <a:t>How easy can this be set up by you?</a:t>
            </a:r>
            <a:endParaRPr lang="en-NZ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4265591" y="611119"/>
            <a:ext cx="1857388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Information Transfer</a:t>
            </a:r>
          </a:p>
          <a:p>
            <a:r>
              <a:rPr lang="en-US" sz="1400" dirty="0" smtClean="0"/>
              <a:t>Is it a tool for disseminating information from you to your students?</a:t>
            </a:r>
            <a:endParaRPr lang="en-NZ" sz="1400" dirty="0"/>
          </a:p>
        </p:txBody>
      </p:sp>
      <p:sp>
        <p:nvSpPr>
          <p:cNvPr id="26" name="Rounded Rectangle 25"/>
          <p:cNvSpPr/>
          <p:nvPr/>
        </p:nvSpPr>
        <p:spPr>
          <a:xfrm>
            <a:off x="6265855" y="611119"/>
            <a:ext cx="1857388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Assess learning</a:t>
            </a:r>
          </a:p>
          <a:p>
            <a:r>
              <a:rPr lang="en-US" sz="1400" dirty="0" smtClean="0"/>
              <a:t>Will this tool allow you to assess your students’ learning?</a:t>
            </a:r>
            <a:endParaRPr lang="en-NZ" sz="1400" dirty="0"/>
          </a:p>
        </p:txBody>
      </p:sp>
      <p:sp>
        <p:nvSpPr>
          <p:cNvPr id="27" name="Rounded Rectangle 26"/>
          <p:cNvSpPr/>
          <p:nvPr/>
        </p:nvSpPr>
        <p:spPr>
          <a:xfrm>
            <a:off x="8266119" y="611119"/>
            <a:ext cx="1857388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500" b="1" dirty="0" smtClean="0"/>
              <a:t>Communication &amp; interaction</a:t>
            </a:r>
          </a:p>
          <a:p>
            <a:r>
              <a:rPr lang="en-US" sz="1400" dirty="0" smtClean="0"/>
              <a:t>Can it be used for communication &amp; interaction among participants </a:t>
            </a:r>
          </a:p>
          <a:p>
            <a:r>
              <a:rPr lang="en-US" sz="1400" dirty="0" smtClean="0"/>
              <a:t>(you &amp; your students)?</a:t>
            </a:r>
            <a:endParaRPr lang="en-NZ" sz="1400" dirty="0"/>
          </a:p>
        </p:txBody>
      </p:sp>
      <p:sp>
        <p:nvSpPr>
          <p:cNvPr id="28" name="Rounded Rectangle 27"/>
          <p:cNvSpPr/>
          <p:nvPr/>
        </p:nvSpPr>
        <p:spPr>
          <a:xfrm>
            <a:off x="10266383" y="611119"/>
            <a:ext cx="1857388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Co-create content</a:t>
            </a:r>
          </a:p>
          <a:p>
            <a:r>
              <a:rPr lang="en-US" sz="1400" dirty="0" smtClean="0"/>
              <a:t>Can you &amp; your students collaborate &amp; create content together?</a:t>
            </a:r>
            <a:endParaRPr lang="en-NZ" sz="1400" dirty="0"/>
          </a:p>
        </p:txBody>
      </p:sp>
      <p:sp>
        <p:nvSpPr>
          <p:cNvPr id="29" name="Rounded Rectangle 28"/>
          <p:cNvSpPr/>
          <p:nvPr/>
        </p:nvSpPr>
        <p:spPr>
          <a:xfrm>
            <a:off x="12266647" y="611119"/>
            <a:ext cx="1857388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Bloom’s </a:t>
            </a:r>
          </a:p>
          <a:p>
            <a:r>
              <a:rPr lang="en-US" sz="1400" dirty="0" smtClean="0"/>
              <a:t>Allows what thinking order?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Remember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Understand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Apply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err="1" smtClean="0"/>
              <a:t>Analyse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Evaluate 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Create</a:t>
            </a:r>
            <a:endParaRPr lang="en-NZ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2836831" y="20090539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i="1" dirty="0" smtClean="0"/>
              <a:t>Joyce Seitzinger (@</a:t>
            </a:r>
            <a:r>
              <a:rPr lang="en-NZ" sz="1400" b="1" i="1" dirty="0" err="1" smtClean="0"/>
              <a:t>catspyjamasnz</a:t>
            </a:r>
            <a:r>
              <a:rPr lang="en-NZ" sz="1400" b="1" i="1" dirty="0" smtClean="0"/>
              <a:t>)  </a:t>
            </a:r>
          </a:p>
          <a:p>
            <a:r>
              <a:rPr lang="en-NZ" sz="1400" b="1" i="1" dirty="0" smtClean="0"/>
              <a:t>www.cats-pyjamas.net /www.eit.ac.nz</a:t>
            </a:r>
            <a:endParaRPr lang="en-NZ" sz="1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501" y="20096573"/>
            <a:ext cx="1323974" cy="466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G:\TEMPLATES and LOGOS\Logos\JPEG\Main Logo with Te Wha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5261" y="20096573"/>
            <a:ext cx="1060027" cy="571504"/>
          </a:xfrm>
          <a:prstGeom prst="rect">
            <a:avLst/>
          </a:prstGeom>
          <a:noFill/>
        </p:spPr>
      </p:pic>
      <p:sp>
        <p:nvSpPr>
          <p:cNvPr id="63" name="Rounded Rectangle 62"/>
          <p:cNvSpPr/>
          <p:nvPr/>
        </p:nvSpPr>
        <p:spPr>
          <a:xfrm>
            <a:off x="265063" y="17756239"/>
            <a:ext cx="1857388" cy="642942"/>
          </a:xfrm>
          <a:prstGeom prst="roundRect">
            <a:avLst/>
          </a:prstGeom>
          <a:solidFill>
            <a:srgbClr val="88A945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Great fit</a:t>
            </a:r>
            <a:endParaRPr lang="en-NZ" sz="1400" dirty="0"/>
          </a:p>
        </p:txBody>
      </p:sp>
      <p:sp>
        <p:nvSpPr>
          <p:cNvPr id="65" name="Rounded Rectangle 64"/>
          <p:cNvSpPr/>
          <p:nvPr/>
        </p:nvSpPr>
        <p:spPr>
          <a:xfrm>
            <a:off x="265063" y="18542057"/>
            <a:ext cx="1857388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Can work w/ some learning design</a:t>
            </a:r>
            <a:endParaRPr lang="en-NZ" sz="1400" dirty="0"/>
          </a:p>
        </p:txBody>
      </p:sp>
      <p:sp>
        <p:nvSpPr>
          <p:cNvPr id="68" name="Rounded Rectangle 67"/>
          <p:cNvSpPr/>
          <p:nvPr/>
        </p:nvSpPr>
        <p:spPr>
          <a:xfrm>
            <a:off x="265063" y="19327875"/>
            <a:ext cx="1857388" cy="6429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Not best tool for the job</a:t>
            </a:r>
            <a:endParaRPr lang="en-NZ" sz="1400" dirty="0"/>
          </a:p>
        </p:txBody>
      </p:sp>
      <p:sp>
        <p:nvSpPr>
          <p:cNvPr id="80" name="Right Arrow 79"/>
          <p:cNvSpPr/>
          <p:nvPr/>
        </p:nvSpPr>
        <p:spPr>
          <a:xfrm>
            <a:off x="2265327" y="682557"/>
            <a:ext cx="1857388" cy="10001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/>
              <a:t>What you want to achieve (pedagogy)</a:t>
            </a:r>
            <a:endParaRPr lang="en-NZ" sz="1300" b="1" dirty="0"/>
          </a:p>
        </p:txBody>
      </p:sp>
      <p:sp>
        <p:nvSpPr>
          <p:cNvPr id="81" name="Down Arrow 80"/>
          <p:cNvSpPr/>
          <p:nvPr/>
        </p:nvSpPr>
        <p:spPr>
          <a:xfrm>
            <a:off x="693691" y="968309"/>
            <a:ext cx="1143008" cy="178595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300" b="1" dirty="0" smtClean="0"/>
              <a:t>What you want to use (technology)</a:t>
            </a:r>
            <a:endParaRPr lang="en-NZ" sz="13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265063" y="4574202"/>
            <a:ext cx="13858972" cy="1305003"/>
            <a:chOff x="265063" y="12093518"/>
            <a:chExt cx="13858972" cy="1305003"/>
          </a:xfrm>
        </p:grpSpPr>
        <p:sp>
          <p:nvSpPr>
            <p:cNvPr id="83" name="Rounded Rectangle 82"/>
            <p:cNvSpPr/>
            <p:nvPr/>
          </p:nvSpPr>
          <p:spPr>
            <a:xfrm>
              <a:off x="2265327" y="1209351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Tricky &amp; takes time. Set up quiz, then questions. Consider your categories. </a:t>
              </a:r>
              <a:endParaRPr lang="en-NZ" sz="1400" dirty="0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4265591" y="1209351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 The quiz is aimed at assessment, not as distribution channel. Tip: use as self-diagnostic.</a:t>
              </a:r>
              <a:endParaRPr lang="en-NZ" sz="1400" dirty="0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6265855" y="1209351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Quiz can be timed &amp; secure. Has essay, mc, true/ false, matching, &amp; other questions.</a:t>
              </a:r>
              <a:endParaRPr lang="en-NZ" sz="1400" dirty="0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8266119" y="1209351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Tip: Use forums instead.</a:t>
              </a:r>
              <a:endParaRPr lang="en-NZ" sz="1400" dirty="0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10266383" y="1209351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Tip: Use forums or wikis instead.</a:t>
              </a:r>
              <a:endParaRPr lang="en-NZ" sz="1400" dirty="0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12266647" y="1209351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6/6</a:t>
              </a:r>
            </a:p>
            <a:p>
              <a:r>
                <a:rPr lang="en-US" sz="1400" dirty="0" smtClean="0"/>
                <a:t>Can do all 6 but this requires you to be creative in your assessment.</a:t>
              </a:r>
              <a:endParaRPr lang="en-NZ" sz="1400" dirty="0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265063" y="1211263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Quiz</a:t>
              </a:r>
            </a:p>
            <a:p>
              <a:r>
                <a:rPr lang="en-US" sz="1400" dirty="0" smtClean="0"/>
                <a:t>Use to assess learning, formative or summative.</a:t>
              </a:r>
              <a:endParaRPr lang="en-NZ" sz="14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5063" y="5969762"/>
            <a:ext cx="13858972" cy="1305003"/>
            <a:chOff x="265063" y="13469959"/>
            <a:chExt cx="13858972" cy="1305003"/>
          </a:xfrm>
        </p:grpSpPr>
        <p:sp>
          <p:nvSpPr>
            <p:cNvPr id="90" name="Rounded Rectangle 89"/>
            <p:cNvSpPr/>
            <p:nvPr/>
          </p:nvSpPr>
          <p:spPr>
            <a:xfrm>
              <a:off x="2265327" y="13469959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It can be tricky to set up, make sure you plan the lesson first. Worth the effort.</a:t>
              </a:r>
              <a:endParaRPr lang="en-NZ" sz="1400" dirty="0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4265591" y="13469959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Great to present information in a branched, guided way. Implement adaptive learning.</a:t>
              </a:r>
              <a:endParaRPr lang="en-NZ" sz="1400" dirty="0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6265855" y="13469959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Yes, allows grading. Use as branched quiz, scenario, case study, role play.</a:t>
              </a:r>
              <a:endParaRPr lang="en-NZ" sz="1400" dirty="0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8266119" y="13469959"/>
              <a:ext cx="1857388" cy="1285884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 this is an individual activity, not a group activity.</a:t>
              </a:r>
              <a:endParaRPr lang="en-NZ" sz="1400" dirty="0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10266383" y="13469959"/>
              <a:ext cx="1857388" cy="1285884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 this is an individual activity, not a group activity.</a:t>
              </a:r>
              <a:endParaRPr lang="en-NZ" sz="1400" dirty="0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12266647" y="13469959"/>
              <a:ext cx="1857388" cy="1285884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6/6</a:t>
              </a:r>
            </a:p>
            <a:p>
              <a:r>
                <a:rPr lang="en-US" sz="1400" dirty="0" smtClean="0"/>
                <a:t>Can do all 6 but this requires you to be creative in your assessment.</a:t>
              </a:r>
              <a:endParaRPr lang="en-NZ" sz="1400" dirty="0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265063" y="1348907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Lesson</a:t>
              </a:r>
            </a:p>
            <a:p>
              <a:r>
                <a:rPr lang="en-US" sz="1400" dirty="0" smtClean="0"/>
                <a:t>Use for presenting branched info or testing</a:t>
              </a:r>
              <a:endParaRPr lang="en-NZ" sz="1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5063" y="7379403"/>
            <a:ext cx="13858972" cy="1305003"/>
            <a:chOff x="265063" y="14879600"/>
            <a:chExt cx="13858972" cy="1305003"/>
          </a:xfrm>
        </p:grpSpPr>
        <p:sp>
          <p:nvSpPr>
            <p:cNvPr id="111" name="Rounded Rectangle 110"/>
            <p:cNvSpPr/>
            <p:nvPr/>
          </p:nvSpPr>
          <p:spPr>
            <a:xfrm>
              <a:off x="2265327" y="14879600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Easy. Choose from 4 types. Both online &amp; offline assignments are possible.</a:t>
              </a:r>
              <a:endParaRPr lang="en-NZ" sz="1400" dirty="0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4265591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However can include contextual content for the assignment.</a:t>
              </a:r>
              <a:endParaRPr lang="en-NZ" sz="1400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6265855" y="14879600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Set due dates &amp; maximum grades. Collect assignments and provide feedback.</a:t>
              </a:r>
              <a:endParaRPr lang="en-NZ" sz="1400" dirty="0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8266119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Only allows very limited interaction between teacher &amp; student.</a:t>
              </a:r>
              <a:endParaRPr lang="en-NZ" sz="1400" dirty="0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10266383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Currently it does not allow group assignments. Use forum or wiki .</a:t>
              </a:r>
              <a:endParaRPr lang="en-NZ" sz="1400" dirty="0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12266647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6/6</a:t>
              </a:r>
            </a:p>
            <a:p>
              <a:r>
                <a:rPr lang="en-US" sz="1400" dirty="0" smtClean="0"/>
                <a:t>Indirectly. </a:t>
              </a:r>
              <a:r>
                <a:rPr lang="en-US" sz="1400" smtClean="0"/>
                <a:t>Depends on your assessment design.</a:t>
              </a:r>
              <a:endParaRPr lang="en-NZ" sz="1400" dirty="0" smtClean="0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265063" y="14898719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Assignment</a:t>
              </a:r>
            </a:p>
            <a:p>
              <a:r>
                <a:rPr lang="en-US" sz="1400" dirty="0" smtClean="0"/>
                <a:t>Use to collect, assess &amp; provide feedback on assignments</a:t>
              </a:r>
              <a:endParaRPr lang="en-NZ" sz="1400" dirty="0"/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9909193" y="20113693"/>
            <a:ext cx="4214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Adapted by:</a:t>
            </a:r>
            <a:r>
              <a:rPr lang="en-NZ" sz="1400" b="1" i="1" dirty="0"/>
              <a:t>Gavin </a:t>
            </a:r>
            <a:r>
              <a:rPr lang="en-NZ" sz="1400" b="1" i="1" dirty="0" smtClean="0"/>
              <a:t>Henrick ( @</a:t>
            </a:r>
            <a:r>
              <a:rPr lang="en-NZ" sz="1400" b="1" i="1" dirty="0" err="1" smtClean="0"/>
              <a:t>ghenrick</a:t>
            </a:r>
            <a:r>
              <a:rPr lang="en-NZ" sz="1400" b="1" i="1" dirty="0" smtClean="0"/>
              <a:t> )</a:t>
            </a:r>
            <a:endParaRPr lang="en-NZ" sz="1400" b="1" i="1" dirty="0"/>
          </a:p>
          <a:p>
            <a:r>
              <a:rPr lang="en-NZ" sz="1400" b="1" dirty="0" smtClean="0"/>
              <a:t>http://www.somerandomthoughts.com/</a:t>
            </a:r>
            <a:endParaRPr lang="en-NZ" sz="1400" b="1" dirty="0"/>
          </a:p>
        </p:txBody>
      </p:sp>
      <p:grpSp>
        <p:nvGrpSpPr>
          <p:cNvPr id="121" name="Group 120"/>
          <p:cNvGrpSpPr/>
          <p:nvPr/>
        </p:nvGrpSpPr>
        <p:grpSpPr>
          <a:xfrm>
            <a:off x="265063" y="8806571"/>
            <a:ext cx="13858972" cy="1305003"/>
            <a:chOff x="265063" y="14879600"/>
            <a:chExt cx="13858972" cy="1305003"/>
          </a:xfrm>
        </p:grpSpPr>
        <p:sp>
          <p:nvSpPr>
            <p:cNvPr id="123" name="Rounded Rectangle 122"/>
            <p:cNvSpPr/>
            <p:nvPr/>
          </p:nvSpPr>
          <p:spPr>
            <a:xfrm>
              <a:off x="4265591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Better to use another tool for this.</a:t>
              </a:r>
              <a:endParaRPr lang="en-NZ" sz="1400" dirty="0"/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6265855" y="14879600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Students can be assessed on their contribution and on their review of others.</a:t>
              </a:r>
              <a:endParaRPr lang="en-NZ" sz="1400" dirty="0"/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8266119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Allows for feedback but overall limited interaction.</a:t>
              </a:r>
              <a:endParaRPr lang="en-NZ" sz="1400" dirty="0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10266383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Currently it does not allow group assignments. Use forum or wiki.</a:t>
              </a:r>
              <a:endParaRPr lang="en-NZ" sz="1400" dirty="0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12266647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6/6</a:t>
              </a:r>
            </a:p>
            <a:p>
              <a:r>
                <a:rPr lang="en-US" sz="1400" dirty="0" smtClean="0"/>
                <a:t>Indirectly. Depends on your assessment design.</a:t>
              </a:r>
              <a:endParaRPr lang="en-NZ" sz="1400" dirty="0" smtClean="0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265063" y="14898719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Workshop</a:t>
              </a:r>
            </a:p>
            <a:p>
              <a:r>
                <a:rPr lang="en-US" sz="1400" dirty="0" smtClean="0"/>
                <a:t>Use to collect, assess &amp; generate peer review of student work</a:t>
              </a:r>
              <a:endParaRPr lang="en-NZ" sz="1400" dirty="0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265063" y="10211781"/>
            <a:ext cx="13858972" cy="1305003"/>
            <a:chOff x="265063" y="13469959"/>
            <a:chExt cx="13858972" cy="1305003"/>
          </a:xfrm>
        </p:grpSpPr>
        <p:sp>
          <p:nvSpPr>
            <p:cNvPr id="162" name="Rounded Rectangle 161"/>
            <p:cNvSpPr/>
            <p:nvPr/>
          </p:nvSpPr>
          <p:spPr>
            <a:xfrm>
              <a:off x="2265327" y="13469959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Can be tricky to make before adding to Moodle, uses  3</a:t>
              </a:r>
              <a:r>
                <a:rPr lang="en-US" sz="1400" baseline="30000" dirty="0" smtClean="0"/>
                <a:t>rd</a:t>
              </a:r>
              <a:r>
                <a:rPr lang="en-US" sz="1400" dirty="0" smtClean="0"/>
                <a:t> party application. </a:t>
              </a:r>
              <a:endParaRPr lang="en-NZ" sz="1400" dirty="0"/>
            </a:p>
          </p:txBody>
        </p:sp>
        <p:sp>
          <p:nvSpPr>
            <p:cNvPr id="163" name="Rounded Rectangle 162"/>
            <p:cNvSpPr/>
            <p:nvPr/>
          </p:nvSpPr>
          <p:spPr>
            <a:xfrm>
              <a:off x="4265591" y="13469959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Great for presenting multimedia content and animations.</a:t>
              </a:r>
              <a:endParaRPr lang="en-NZ" sz="1400" dirty="0"/>
            </a:p>
          </p:txBody>
        </p:sp>
        <p:sp>
          <p:nvSpPr>
            <p:cNvPr id="164" name="Rounded Rectangle 163"/>
            <p:cNvSpPr/>
            <p:nvPr/>
          </p:nvSpPr>
          <p:spPr>
            <a:xfrm>
              <a:off x="6265855" y="13469959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Yes, allows grading.  Can embed questions and interactive challenges.</a:t>
              </a:r>
              <a:endParaRPr lang="en-NZ" sz="1400" dirty="0"/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8266119" y="13469959"/>
              <a:ext cx="1857388" cy="1285884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this is an individual activity, not a group activity.</a:t>
              </a:r>
              <a:endParaRPr lang="en-NZ" sz="1400" dirty="0"/>
            </a:p>
          </p:txBody>
        </p:sp>
        <p:sp>
          <p:nvSpPr>
            <p:cNvPr id="166" name="Rounded Rectangle 165"/>
            <p:cNvSpPr/>
            <p:nvPr/>
          </p:nvSpPr>
          <p:spPr>
            <a:xfrm>
              <a:off x="10266383" y="13469959"/>
              <a:ext cx="1857388" cy="1285884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 this is an individual activity, not a group activity.</a:t>
              </a:r>
              <a:endParaRPr lang="en-NZ" sz="1400" dirty="0"/>
            </a:p>
          </p:txBody>
        </p:sp>
        <p:sp>
          <p:nvSpPr>
            <p:cNvPr id="167" name="Rounded Rectangle 166"/>
            <p:cNvSpPr/>
            <p:nvPr/>
          </p:nvSpPr>
          <p:spPr>
            <a:xfrm>
              <a:off x="12266647" y="13469959"/>
              <a:ext cx="1857388" cy="1285884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6/6</a:t>
              </a:r>
            </a:p>
            <a:p>
              <a:r>
                <a:rPr lang="en-US" sz="1400" dirty="0" smtClean="0"/>
                <a:t>Can do all 6 but requires you to creatively design a learning object.</a:t>
              </a:r>
              <a:endParaRPr lang="en-NZ" sz="1400" dirty="0"/>
            </a:p>
          </p:txBody>
        </p:sp>
        <p:sp>
          <p:nvSpPr>
            <p:cNvPr id="168" name="Rounded Rectangle 167"/>
            <p:cNvSpPr/>
            <p:nvPr/>
          </p:nvSpPr>
          <p:spPr>
            <a:xfrm>
              <a:off x="265063" y="1348907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SCORM</a:t>
              </a:r>
            </a:p>
            <a:p>
              <a:r>
                <a:rPr lang="en-US" sz="1400" dirty="0" smtClean="0"/>
                <a:t>Use to present content, media and assess retention.</a:t>
              </a:r>
              <a:endParaRPr lang="en-NZ" sz="1400" dirty="0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265063" y="14495203"/>
            <a:ext cx="13858972" cy="1305003"/>
            <a:chOff x="265063" y="14879600"/>
            <a:chExt cx="13858972" cy="1305003"/>
          </a:xfrm>
        </p:grpSpPr>
        <p:sp>
          <p:nvSpPr>
            <p:cNvPr id="170" name="Rounded Rectangle 169"/>
            <p:cNvSpPr/>
            <p:nvPr/>
          </p:nvSpPr>
          <p:spPr>
            <a:xfrm>
              <a:off x="2265327" y="14879600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/>
                <a:t>Easy to </a:t>
              </a:r>
              <a:r>
                <a:rPr lang="en-US" sz="1400" dirty="0" smtClean="0"/>
                <a:t>use. Submits directly to the user Private Files in Moodle.</a:t>
              </a:r>
              <a:endParaRPr lang="en-NZ" sz="1400" dirty="0"/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12266647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2/6</a:t>
              </a:r>
            </a:p>
            <a:p>
              <a:r>
                <a:rPr lang="en-US" sz="1400" dirty="0" smtClean="0"/>
                <a:t>Best used with another tool.</a:t>
              </a:r>
              <a:endParaRPr lang="en-NZ" sz="1400" dirty="0" smtClean="0"/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265063" y="14898719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Moodle Mobile</a:t>
              </a:r>
              <a:br>
                <a:rPr lang="en-US" sz="1400" b="1" dirty="0" smtClean="0"/>
              </a:br>
              <a:r>
                <a:rPr lang="en-US" sz="1400" dirty="0" smtClean="0"/>
                <a:t>Use to have students record video, audio into Moodle</a:t>
              </a:r>
            </a:p>
          </p:txBody>
        </p:sp>
      </p:grpSp>
      <p:sp>
        <p:nvSpPr>
          <p:cNvPr id="98" name="Rounded Rectangle 97"/>
          <p:cNvSpPr/>
          <p:nvPr/>
        </p:nvSpPr>
        <p:spPr>
          <a:xfrm>
            <a:off x="6265855" y="14514322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No. But yes in conjunction with other activity for student created content project.</a:t>
            </a:r>
            <a:endParaRPr lang="en-NZ" sz="1400" dirty="0"/>
          </a:p>
        </p:txBody>
      </p:sp>
      <p:sp>
        <p:nvSpPr>
          <p:cNvPr id="99" name="Rounded Rectangle 98"/>
          <p:cNvSpPr/>
          <p:nvPr/>
        </p:nvSpPr>
        <p:spPr>
          <a:xfrm>
            <a:off x="10266383" y="14485967"/>
            <a:ext cx="1857388" cy="1285884"/>
          </a:xfrm>
          <a:prstGeom prst="roundRect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No. This tool enables students individually create media / content.</a:t>
            </a:r>
            <a:endParaRPr lang="en-NZ" sz="1400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239122" y="15898429"/>
            <a:ext cx="13858972" cy="1305003"/>
            <a:chOff x="265063" y="14879600"/>
            <a:chExt cx="13858972" cy="1305003"/>
          </a:xfrm>
        </p:grpSpPr>
        <p:sp>
          <p:nvSpPr>
            <p:cNvPr id="145" name="Rounded Rectangle 144"/>
            <p:cNvSpPr/>
            <p:nvPr/>
          </p:nvSpPr>
          <p:spPr>
            <a:xfrm>
              <a:off x="12266647" y="14879600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6/6</a:t>
              </a:r>
            </a:p>
            <a:p>
              <a:r>
                <a:rPr lang="en-US" sz="1400" dirty="0" smtClean="0"/>
                <a:t>This can be anything – depends on the connected Tool.</a:t>
              </a:r>
              <a:endParaRPr lang="en-NZ" sz="1400" dirty="0" smtClean="0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265063" y="14898719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External Tool</a:t>
              </a:r>
            </a:p>
            <a:p>
              <a:r>
                <a:rPr lang="en-US" sz="1400" dirty="0" smtClean="0"/>
                <a:t>Use to connect to a 3</a:t>
              </a:r>
              <a:r>
                <a:rPr lang="en-US" sz="1400" baseline="30000" dirty="0" smtClean="0"/>
                <a:t>rd</a:t>
              </a:r>
              <a:r>
                <a:rPr lang="en-US" sz="1400" dirty="0" smtClean="0"/>
                <a:t> party learning activity </a:t>
              </a:r>
              <a:endParaRPr lang="en-NZ" sz="1400" dirty="0"/>
            </a:p>
          </p:txBody>
        </p:sp>
      </p:grpSp>
      <p:sp>
        <p:nvSpPr>
          <p:cNvPr id="153" name="Rounded Rectangle 152"/>
          <p:cNvSpPr/>
          <p:nvPr/>
        </p:nvSpPr>
        <p:spPr>
          <a:xfrm>
            <a:off x="2239386" y="15917548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Requires access to the external tool before configuring. </a:t>
            </a:r>
            <a:endParaRPr lang="en-NZ" sz="1400" dirty="0"/>
          </a:p>
        </p:txBody>
      </p:sp>
      <p:sp>
        <p:nvSpPr>
          <p:cNvPr id="154" name="Rounded Rectangle 153"/>
          <p:cNvSpPr/>
          <p:nvPr/>
        </p:nvSpPr>
        <p:spPr>
          <a:xfrm>
            <a:off x="4239650" y="15917548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This depends on the tool that it connects to – it could be anything.</a:t>
            </a:r>
            <a:endParaRPr lang="en-NZ" sz="1400" dirty="0"/>
          </a:p>
        </p:txBody>
      </p:sp>
      <p:sp>
        <p:nvSpPr>
          <p:cNvPr id="155" name="Rounded Rectangle 154"/>
          <p:cNvSpPr/>
          <p:nvPr/>
        </p:nvSpPr>
        <p:spPr>
          <a:xfrm>
            <a:off x="6213973" y="15926125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Yes, but the Tool must pass back the grades into Moodle to be recorded.</a:t>
            </a:r>
            <a:endParaRPr lang="en-NZ" sz="1400" dirty="0"/>
          </a:p>
        </p:txBody>
      </p:sp>
      <p:sp>
        <p:nvSpPr>
          <p:cNvPr id="156" name="Rounded Rectangle 155"/>
          <p:cNvSpPr/>
          <p:nvPr/>
        </p:nvSpPr>
        <p:spPr>
          <a:xfrm>
            <a:off x="8240178" y="15926125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Maybe. If the tool provides options for interaction &amp; communication.</a:t>
            </a:r>
            <a:endParaRPr lang="en-NZ" sz="1400" dirty="0"/>
          </a:p>
        </p:txBody>
      </p:sp>
      <p:sp>
        <p:nvSpPr>
          <p:cNvPr id="157" name="Rounded Rectangle 156"/>
          <p:cNvSpPr/>
          <p:nvPr/>
        </p:nvSpPr>
        <p:spPr>
          <a:xfrm>
            <a:off x="10241308" y="15926125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Maybe. If the tool is a collaborative environment like </a:t>
            </a:r>
            <a:r>
              <a:rPr lang="en-US" sz="1400" dirty="0" err="1" smtClean="0"/>
              <a:t>Mediawiki</a:t>
            </a:r>
            <a:r>
              <a:rPr lang="en-US" sz="1400" dirty="0" smtClean="0"/>
              <a:t> or Drupal.</a:t>
            </a:r>
            <a:endParaRPr lang="en-NZ" sz="1400" dirty="0"/>
          </a:p>
        </p:txBody>
      </p:sp>
      <p:grpSp>
        <p:nvGrpSpPr>
          <p:cNvPr id="194" name="Group 193"/>
          <p:cNvGrpSpPr/>
          <p:nvPr/>
        </p:nvGrpSpPr>
        <p:grpSpPr>
          <a:xfrm>
            <a:off x="265063" y="13062421"/>
            <a:ext cx="13858972" cy="1305003"/>
            <a:chOff x="265063" y="7807238"/>
            <a:chExt cx="13858972" cy="1305003"/>
          </a:xfrm>
        </p:grpSpPr>
        <p:sp>
          <p:nvSpPr>
            <p:cNvPr id="195" name="Rounded Rectangle 194"/>
            <p:cNvSpPr/>
            <p:nvPr/>
          </p:nvSpPr>
          <p:spPr>
            <a:xfrm>
              <a:off x="2265327" y="780723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Easy. Forum has usable default settings. A name &amp; description is enough.</a:t>
              </a:r>
              <a:endParaRPr lang="en-NZ" sz="1400" dirty="0"/>
            </a:p>
          </p:txBody>
        </p:sp>
        <p:sp>
          <p:nvSpPr>
            <p:cNvPr id="196" name="Rounded Rectangle 195"/>
            <p:cNvSpPr/>
            <p:nvPr/>
          </p:nvSpPr>
          <p:spPr>
            <a:xfrm>
              <a:off x="4265591" y="780723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Share resources  as links or files. High message volume? Risk of losing info.</a:t>
              </a:r>
              <a:endParaRPr lang="en-NZ" sz="1400" dirty="0"/>
            </a:p>
          </p:txBody>
        </p:sp>
        <p:sp>
          <p:nvSpPr>
            <p:cNvPr id="197" name="Rounded Rectangle 196"/>
            <p:cNvSpPr/>
            <p:nvPr/>
          </p:nvSpPr>
          <p:spPr>
            <a:xfrm>
              <a:off x="6265855" y="780723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Forum is versatile &amp; allows this, e.g. design a formative assessment activity.</a:t>
              </a:r>
              <a:endParaRPr lang="en-NZ" sz="1400" dirty="0"/>
            </a:p>
          </p:txBody>
        </p:sp>
        <p:sp>
          <p:nvSpPr>
            <p:cNvPr id="198" name="Rounded Rectangle 197"/>
            <p:cNvSpPr/>
            <p:nvPr/>
          </p:nvSpPr>
          <p:spPr>
            <a:xfrm>
              <a:off x="8266119" y="780723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Students  communicate with you &amp; peers. Interact as a class or in groups.</a:t>
              </a:r>
              <a:endParaRPr lang="en-NZ" sz="1400" dirty="0"/>
            </a:p>
          </p:txBody>
        </p:sp>
        <p:sp>
          <p:nvSpPr>
            <p:cNvPr id="199" name="Rounded Rectangle 198"/>
            <p:cNvSpPr/>
            <p:nvPr/>
          </p:nvSpPr>
          <p:spPr>
            <a:xfrm>
              <a:off x="10266383" y="780723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Students can collaborate &amp; explore topics, discuss them &amp; write together.</a:t>
              </a:r>
              <a:endParaRPr lang="en-NZ" sz="1400" dirty="0"/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12266647" y="780723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5/6</a:t>
              </a:r>
            </a:p>
            <a:p>
              <a:r>
                <a:rPr lang="en-US" sz="1400" dirty="0" smtClean="0"/>
                <a:t>Understand, Apply, </a:t>
              </a:r>
              <a:r>
                <a:rPr lang="en-US" sz="1400" dirty="0" err="1" smtClean="0"/>
                <a:t>Analyse</a:t>
              </a:r>
              <a:r>
                <a:rPr lang="en-US" sz="1400" dirty="0" smtClean="0"/>
                <a:t>, Evaluate, Create</a:t>
              </a:r>
              <a:endParaRPr lang="en-NZ" sz="1400" dirty="0"/>
            </a:p>
          </p:txBody>
        </p:sp>
        <p:sp>
          <p:nvSpPr>
            <p:cNvPr id="209" name="Rounded Rectangle 208"/>
            <p:cNvSpPr/>
            <p:nvPr/>
          </p:nvSpPr>
          <p:spPr>
            <a:xfrm>
              <a:off x="265063" y="782635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Forum</a:t>
              </a:r>
            </a:p>
            <a:p>
              <a:r>
                <a:rPr lang="en-US" sz="1400" dirty="0" smtClean="0"/>
                <a:t>Use for many types of learning activities </a:t>
              </a:r>
              <a:endParaRPr lang="en-NZ" sz="14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57067" y="11592919"/>
            <a:ext cx="13866968" cy="1317571"/>
            <a:chOff x="257067" y="14472328"/>
            <a:chExt cx="13866968" cy="1317571"/>
          </a:xfrm>
        </p:grpSpPr>
        <p:grpSp>
          <p:nvGrpSpPr>
            <p:cNvPr id="210" name="Group 209"/>
            <p:cNvGrpSpPr/>
            <p:nvPr/>
          </p:nvGrpSpPr>
          <p:grpSpPr>
            <a:xfrm>
              <a:off x="257067" y="14472328"/>
              <a:ext cx="3857652" cy="1305003"/>
              <a:chOff x="265063" y="6378478"/>
              <a:chExt cx="3857652" cy="1305003"/>
            </a:xfrm>
          </p:grpSpPr>
          <p:sp>
            <p:nvSpPr>
              <p:cNvPr id="211" name="Rounded Rectangle 210"/>
              <p:cNvSpPr/>
              <p:nvPr/>
            </p:nvSpPr>
            <p:spPr>
              <a:xfrm>
                <a:off x="2265327" y="6378478"/>
                <a:ext cx="1857388" cy="1285884"/>
              </a:xfrm>
              <a:prstGeom prst="roundRect">
                <a:avLst/>
              </a:prstGeom>
              <a:solidFill>
                <a:srgbClr val="88A945"/>
              </a:solidFill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lIns="192692" tIns="96346" rIns="192692" bIns="96346" rtlCol="0" anchor="t"/>
              <a:lstStyle/>
              <a:p>
                <a:r>
                  <a:rPr lang="en-US" sz="1400" dirty="0" smtClean="0"/>
                  <a:t>Easy to set up, requires some effort to manage.</a:t>
                </a:r>
                <a:endParaRPr lang="en-NZ" sz="1400" dirty="0"/>
              </a:p>
            </p:txBody>
          </p:sp>
          <p:sp>
            <p:nvSpPr>
              <p:cNvPr id="212" name="Rounded Rectangle 211"/>
              <p:cNvSpPr/>
              <p:nvPr/>
            </p:nvSpPr>
            <p:spPr>
              <a:xfrm>
                <a:off x="265063" y="6397597"/>
                <a:ext cx="1857388" cy="1285884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lIns="192692" tIns="96346" rIns="192692" bIns="96346" rtlCol="0" anchor="t"/>
              <a:lstStyle/>
              <a:p>
                <a:r>
                  <a:rPr lang="en-US" sz="1400" b="1" dirty="0" smtClean="0"/>
                  <a:t>Chat</a:t>
                </a:r>
              </a:p>
              <a:p>
                <a:r>
                  <a:rPr lang="en-US" sz="1400" dirty="0" smtClean="0"/>
                  <a:t>Hold real-time text chat discussions with class</a:t>
                </a:r>
                <a:endParaRPr lang="en-NZ" sz="1400" dirty="0"/>
              </a:p>
            </p:txBody>
          </p:sp>
        </p:grpSp>
        <p:sp>
          <p:nvSpPr>
            <p:cNvPr id="213" name="Rounded Rectangle 212"/>
            <p:cNvSpPr/>
            <p:nvPr/>
          </p:nvSpPr>
          <p:spPr>
            <a:xfrm>
              <a:off x="4257595" y="1449144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Use for invited speakers. High speed message volume. Risk of non-interaction.</a:t>
              </a:r>
              <a:endParaRPr lang="en-NZ" sz="1400" dirty="0"/>
            </a:p>
          </p:txBody>
        </p:sp>
        <p:sp>
          <p:nvSpPr>
            <p:cNvPr id="214" name="Rounded Rectangle 213"/>
            <p:cNvSpPr/>
            <p:nvPr/>
          </p:nvSpPr>
          <p:spPr>
            <a:xfrm>
              <a:off x="6265855" y="1447232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Chat is versatile.  Can use in formative assessment activities.</a:t>
              </a:r>
              <a:endParaRPr lang="en-NZ" sz="1400" dirty="0"/>
            </a:p>
          </p:txBody>
        </p:sp>
        <p:sp>
          <p:nvSpPr>
            <p:cNvPr id="215" name="Rounded Rectangle 214"/>
            <p:cNvSpPr/>
            <p:nvPr/>
          </p:nvSpPr>
          <p:spPr>
            <a:xfrm>
              <a:off x="8266119" y="14491447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Hold debates, small group review sessions and hold drop-in session for Q&amp;A.</a:t>
              </a:r>
              <a:endParaRPr lang="en-NZ" sz="1400" dirty="0"/>
            </a:p>
          </p:txBody>
        </p:sp>
        <p:sp>
          <p:nvSpPr>
            <p:cNvPr id="216" name="Rounded Rectangle 215"/>
            <p:cNvSpPr/>
            <p:nvPr/>
          </p:nvSpPr>
          <p:spPr>
            <a:xfrm>
              <a:off x="10258387" y="14504015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Yes. Students can collaborate &amp; explore topics, discuss  them &amp; write together.</a:t>
              </a:r>
              <a:endParaRPr lang="en-NZ" sz="1400" dirty="0"/>
            </a:p>
          </p:txBody>
        </p:sp>
        <p:sp>
          <p:nvSpPr>
            <p:cNvPr id="217" name="Rounded Rectangle 216"/>
            <p:cNvSpPr/>
            <p:nvPr/>
          </p:nvSpPr>
          <p:spPr>
            <a:xfrm>
              <a:off x="12266647" y="14504015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5/6</a:t>
              </a:r>
            </a:p>
            <a:p>
              <a:r>
                <a:rPr lang="en-US" sz="1400" dirty="0" smtClean="0"/>
                <a:t>Understand, Apply, </a:t>
              </a:r>
              <a:r>
                <a:rPr lang="en-US" sz="1400" dirty="0" err="1" smtClean="0"/>
                <a:t>Analyse</a:t>
              </a:r>
              <a:r>
                <a:rPr lang="en-US" sz="1400" dirty="0" smtClean="0"/>
                <a:t>, Evaluate, Create</a:t>
              </a:r>
              <a:endParaRPr lang="en-NZ" sz="1400" dirty="0"/>
            </a:p>
          </p:txBody>
        </p:sp>
      </p:grpSp>
      <p:sp>
        <p:nvSpPr>
          <p:cNvPr id="218" name="Rounded Rectangle 217"/>
          <p:cNvSpPr/>
          <p:nvPr/>
        </p:nvSpPr>
        <p:spPr>
          <a:xfrm>
            <a:off x="2295274" y="17756239"/>
            <a:ext cx="4589367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How to use this guide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Are you a teacher new to Moodle? </a:t>
            </a:r>
            <a:r>
              <a:rPr lang="en-US" sz="1400" dirty="0" smtClean="0"/>
              <a:t>Use this guide to pick the right tool for the job.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Know which tool you want to use? </a:t>
            </a:r>
            <a:r>
              <a:rPr lang="en-US" sz="1400" dirty="0" smtClean="0"/>
              <a:t>Follow its row across to see its strengths &amp; weaknesses.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b="1" dirty="0" smtClean="0"/>
              <a:t>Know what you want to achieve? </a:t>
            </a:r>
            <a:r>
              <a:rPr lang="en-US" sz="1400" dirty="0" smtClean="0"/>
              <a:t>Pick a column and follow it to see which tool will help you do it.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/>
          </a:p>
          <a:p>
            <a:endParaRPr lang="en-NZ" sz="1400" dirty="0"/>
          </a:p>
        </p:txBody>
      </p:sp>
      <p:sp>
        <p:nvSpPr>
          <p:cNvPr id="219" name="Rounded Rectangle 218"/>
          <p:cNvSpPr/>
          <p:nvPr/>
        </p:nvSpPr>
        <p:spPr>
          <a:xfrm>
            <a:off x="9771938" y="17756239"/>
            <a:ext cx="4225937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Need more Moodle help?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Community Forums at http://www.moodle.org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smtClean="0"/>
              <a:t>Documentation at </a:t>
            </a:r>
            <a:r>
              <a:rPr lang="en-US" sz="1400" dirty="0"/>
              <a:t>http://docs.moodle.org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Follow #</a:t>
            </a:r>
            <a:r>
              <a:rPr lang="en-US" sz="1400" dirty="0" err="1" smtClean="0"/>
              <a:t>moodle</a:t>
            </a:r>
            <a:r>
              <a:rPr lang="en-US" sz="1400" dirty="0" smtClean="0"/>
              <a:t> on Twitter!</a:t>
            </a:r>
          </a:p>
          <a:p>
            <a:r>
              <a:rPr lang="en-US" sz="1400" b="1" dirty="0" smtClean="0"/>
              <a:t>Blogs to follow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http://www.cats-pyjamas.net</a:t>
            </a: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http://planet.moodle.org</a:t>
            </a: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http://www.somerandomthoughts.com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http://www.markdrechsler.com </a:t>
            </a:r>
            <a:endParaRPr lang="en-US" sz="1400" dirty="0" smtClean="0"/>
          </a:p>
          <a:p>
            <a:endParaRPr lang="en-US" sz="1600" b="1" dirty="0" smtClean="0"/>
          </a:p>
          <a:p>
            <a:endParaRPr lang="en-US" sz="1600" b="1" dirty="0" smtClean="0"/>
          </a:p>
        </p:txBody>
      </p:sp>
      <p:sp>
        <p:nvSpPr>
          <p:cNvPr id="220" name="Rounded Rectangle 219"/>
          <p:cNvSpPr/>
          <p:nvPr/>
        </p:nvSpPr>
        <p:spPr>
          <a:xfrm>
            <a:off x="7100665" y="17756239"/>
            <a:ext cx="2448272" cy="22145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92692" tIns="96346" rIns="192692" bIns="96346" rtlCol="0" anchor="t"/>
          <a:lstStyle/>
          <a:p>
            <a:r>
              <a:rPr lang="en-US" sz="1600" b="1" dirty="0" smtClean="0"/>
              <a:t>Tweeters to Follow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@</a:t>
            </a:r>
            <a:r>
              <a:rPr lang="en-US" sz="1600" dirty="0" err="1"/>
              <a:t>catspyjamasnz</a:t>
            </a:r>
            <a:endParaRPr lang="en-US" sz="1600" dirty="0"/>
          </a:p>
          <a:p>
            <a:r>
              <a:rPr lang="en-US" sz="1600" dirty="0"/>
              <a:t>  @</a:t>
            </a:r>
            <a:r>
              <a:rPr lang="en-US" sz="1600" dirty="0" err="1"/>
              <a:t>ghenrick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  @</a:t>
            </a:r>
            <a:r>
              <a:rPr lang="en-US" sz="1600" dirty="0" err="1"/>
              <a:t>markdrechsler</a:t>
            </a:r>
            <a:endParaRPr lang="en-US" sz="1600" dirty="0"/>
          </a:p>
          <a:p>
            <a:r>
              <a:rPr lang="en-US" sz="1600" dirty="0"/>
              <a:t>  @</a:t>
            </a:r>
            <a:r>
              <a:rPr lang="en-US" sz="1600" dirty="0" err="1"/>
              <a:t>michelledmoore</a:t>
            </a:r>
            <a:endParaRPr lang="en-US" sz="1600" dirty="0"/>
          </a:p>
          <a:p>
            <a:r>
              <a:rPr lang="en-US" sz="1600" dirty="0"/>
              <a:t>  @</a:t>
            </a:r>
            <a:r>
              <a:rPr lang="en-US" sz="1600" dirty="0" err="1"/>
              <a:t>moodlefairy</a:t>
            </a:r>
            <a:endParaRPr lang="en-US" sz="1600" dirty="0"/>
          </a:p>
          <a:p>
            <a:r>
              <a:rPr lang="en-US" sz="1600" dirty="0"/>
              <a:t>  @</a:t>
            </a:r>
            <a:r>
              <a:rPr lang="en-US" sz="1600" dirty="0" err="1"/>
              <a:t>moodleman</a:t>
            </a:r>
            <a:endParaRPr lang="en-US" sz="1600" dirty="0" smtClean="0"/>
          </a:p>
        </p:txBody>
      </p:sp>
      <p:sp>
        <p:nvSpPr>
          <p:cNvPr id="102" name="Rounded Rectangle 101"/>
          <p:cNvSpPr/>
          <p:nvPr/>
        </p:nvSpPr>
        <p:spPr>
          <a:xfrm>
            <a:off x="2265327" y="8806571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IE" sz="1400" dirty="0"/>
              <a:t>Tricky and </a:t>
            </a:r>
            <a:r>
              <a:rPr lang="en-IE" sz="1400" dirty="0" smtClean="0"/>
              <a:t>takes planning &amp; time</a:t>
            </a:r>
            <a:r>
              <a:rPr lang="en-IE" sz="1400" dirty="0"/>
              <a:t>. </a:t>
            </a:r>
            <a:r>
              <a:rPr lang="en-IE" sz="1400" dirty="0" smtClean="0"/>
              <a:t/>
            </a:r>
            <a:br>
              <a:rPr lang="en-IE" sz="1400" dirty="0" smtClean="0"/>
            </a:br>
            <a:r>
              <a:rPr lang="en-IE" sz="1400" dirty="0" smtClean="0"/>
              <a:t>4 </a:t>
            </a:r>
            <a:r>
              <a:rPr lang="en-IE" sz="1400" dirty="0"/>
              <a:t>stages </a:t>
            </a:r>
            <a:r>
              <a:rPr lang="en-IE" sz="1400" dirty="0" smtClean="0"/>
              <a:t>to </a:t>
            </a:r>
            <a:r>
              <a:rPr lang="en-IE" sz="1400" dirty="0"/>
              <a:t>follow for </a:t>
            </a:r>
            <a:r>
              <a:rPr lang="en-IE" sz="1400" dirty="0" smtClean="0"/>
              <a:t>setting it up.</a:t>
            </a:r>
            <a:endParaRPr lang="en-IE" sz="1400" dirty="0"/>
          </a:p>
        </p:txBody>
      </p:sp>
      <p:sp>
        <p:nvSpPr>
          <p:cNvPr id="103" name="Rounded Rectangle 102"/>
          <p:cNvSpPr/>
          <p:nvPr/>
        </p:nvSpPr>
        <p:spPr>
          <a:xfrm>
            <a:off x="4257595" y="14514322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Easy way to add video / audio / imagery to other activities.</a:t>
            </a:r>
            <a:endParaRPr lang="en-NZ" sz="1400" dirty="0"/>
          </a:p>
        </p:txBody>
      </p:sp>
      <p:sp>
        <p:nvSpPr>
          <p:cNvPr id="104" name="Rounded Rectangle 103"/>
          <p:cNvSpPr/>
          <p:nvPr/>
        </p:nvSpPr>
        <p:spPr>
          <a:xfrm>
            <a:off x="8266119" y="14526346"/>
            <a:ext cx="1857388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Able to message participants on course from mobile. </a:t>
            </a:r>
            <a:endParaRPr lang="en-NZ" sz="1400" dirty="0"/>
          </a:p>
        </p:txBody>
      </p:sp>
      <p:grpSp>
        <p:nvGrpSpPr>
          <p:cNvPr id="129" name="Group 128"/>
          <p:cNvGrpSpPr/>
          <p:nvPr/>
        </p:nvGrpSpPr>
        <p:grpSpPr>
          <a:xfrm>
            <a:off x="255492" y="3191889"/>
            <a:ext cx="13858972" cy="1305003"/>
            <a:chOff x="265063" y="12093518"/>
            <a:chExt cx="13858972" cy="1305003"/>
          </a:xfrm>
        </p:grpSpPr>
        <p:sp>
          <p:nvSpPr>
            <p:cNvPr id="131" name="Rounded Rectangle 130"/>
            <p:cNvSpPr/>
            <p:nvPr/>
          </p:nvSpPr>
          <p:spPr>
            <a:xfrm>
              <a:off x="4265591" y="1209351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The Choice is best assessing and querying the students on a topic.</a:t>
              </a:r>
              <a:endParaRPr lang="en-NZ" sz="1400" dirty="0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6265855" y="12093518"/>
              <a:ext cx="1857388" cy="1285884"/>
            </a:xfrm>
            <a:prstGeom prst="roundRect">
              <a:avLst/>
            </a:prstGeom>
            <a:solidFill>
              <a:srgbClr val="88A945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Use choice to  quickly test understanding like  multi-choice questions</a:t>
              </a:r>
              <a:endParaRPr lang="en-NZ" sz="1400" dirty="0"/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8266119" y="1209351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Tip: Use the forum or chat instead.</a:t>
              </a:r>
              <a:endParaRPr lang="en-NZ" sz="1400" dirty="0"/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10266383" y="1209351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No. Tip: Use forums, glossaries or wikis instead.</a:t>
              </a:r>
              <a:endParaRPr lang="en-NZ" sz="1400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12266647" y="12093518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dirty="0" smtClean="0"/>
                <a:t>5/6</a:t>
              </a:r>
            </a:p>
            <a:p>
              <a:r>
                <a:rPr lang="en-US" sz="1400" dirty="0" smtClean="0"/>
                <a:t>Can do 5 but this requires you to be creative in your usage.</a:t>
              </a:r>
              <a:endParaRPr lang="en-NZ" sz="1400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265063" y="12112637"/>
              <a:ext cx="1857388" cy="128588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lIns="192692" tIns="96346" rIns="192692" bIns="96346" rtlCol="0" anchor="t"/>
            <a:lstStyle/>
            <a:p>
              <a:r>
                <a:rPr lang="en-US" sz="1400" b="1" dirty="0" smtClean="0"/>
                <a:t>Choice</a:t>
              </a:r>
            </a:p>
            <a:p>
              <a:r>
                <a:rPr lang="en-US" sz="1400" dirty="0" smtClean="0"/>
                <a:t>Use for student decision making, voting and topic selection.</a:t>
              </a:r>
              <a:endParaRPr lang="en-NZ" sz="1400" dirty="0"/>
            </a:p>
          </p:txBody>
        </p:sp>
      </p:grpSp>
      <p:sp>
        <p:nvSpPr>
          <p:cNvPr id="137" name="Rounded Rectangle 136"/>
          <p:cNvSpPr/>
          <p:nvPr/>
        </p:nvSpPr>
        <p:spPr>
          <a:xfrm>
            <a:off x="2265327" y="3211008"/>
            <a:ext cx="1857388" cy="1285884"/>
          </a:xfrm>
          <a:prstGeom prst="roundRect">
            <a:avLst/>
          </a:prstGeom>
          <a:solidFill>
            <a:srgbClr val="88A945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192692" tIns="96346" rIns="192692" bIns="96346" rtlCol="0" anchor="t"/>
          <a:lstStyle/>
          <a:p>
            <a:r>
              <a:rPr lang="en-US" sz="1400" dirty="0" smtClean="0"/>
              <a:t>Easy. Define the options and whether you want to  limit numbers per choice or not.</a:t>
            </a:r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1251476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3431</TotalTime>
  <Words>2395</Words>
  <Application>Microsoft Office PowerPoint</Application>
  <PresentationFormat>Custom</PresentationFormat>
  <Paragraphs>278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EIT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Joyce Seitzinger</dc:creator>
  <cp:lastModifiedBy>Gavin Henrick</cp:lastModifiedBy>
  <cp:revision>58</cp:revision>
  <cp:lastPrinted>2011-12-07T18:06:06Z</cp:lastPrinted>
  <dcterms:created xsi:type="dcterms:W3CDTF">2010-03-08T21:49:28Z</dcterms:created>
  <dcterms:modified xsi:type="dcterms:W3CDTF">2012-03-15T21:19:03Z</dcterms:modified>
</cp:coreProperties>
</file>